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aveSubsetFonts="1">
  <p:sldMasterIdLst>
    <p:sldMasterId id="214748375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lastView="sldThumbnailView">
  <p:normalViewPr>
    <p:restoredLeft sz="10546"/>
    <p:restoredTop sz="94698"/>
  </p:normalViewPr>
  <p:slideViewPr>
    <p:cSldViewPr snapToObjects="1">
      <p:cViewPr varScale="1">
        <p:scale>
          <a:sx n="69" d="100"/>
          <a:sy n="69" d="100"/>
        </p:scale>
        <p:origin x="-372" y="-90"/>
      </p:cViewPr>
      <p:guideLst>
        <p:guide orient="horz" pos="2159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868100" cy="368681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9.xml"  /><Relationship Id="rId11" Type="http://schemas.openxmlformats.org/officeDocument/2006/relationships/slide" Target="slides/slide10.xml"  /><Relationship Id="rId12" Type="http://schemas.openxmlformats.org/officeDocument/2006/relationships/slide" Target="slides/slide11.xml"  /><Relationship Id="rId13" Type="http://schemas.openxmlformats.org/officeDocument/2006/relationships/slide" Target="slides/slide12.xml"  /><Relationship Id="rId14" Type="http://schemas.openxmlformats.org/officeDocument/2006/relationships/slide" Target="slides/slide13.xml"  /><Relationship Id="rId15" Type="http://schemas.openxmlformats.org/officeDocument/2006/relationships/slide" Target="slides/slide14.xml"  /><Relationship Id="rId16" Type="http://schemas.openxmlformats.org/officeDocument/2006/relationships/slide" Target="slides/slide15.xml"  /><Relationship Id="rId17" Type="http://schemas.openxmlformats.org/officeDocument/2006/relationships/slide" Target="slides/slide16.xml"  /><Relationship Id="rId18" Type="http://schemas.openxmlformats.org/officeDocument/2006/relationships/slide" Target="slides/slide17.xml"  /><Relationship Id="rId19" Type="http://schemas.openxmlformats.org/officeDocument/2006/relationships/slide" Target="slides/slide18.xml"  /><Relationship Id="rId2" Type="http://schemas.openxmlformats.org/officeDocument/2006/relationships/slide" Target="slides/slide1.xml"  /><Relationship Id="rId20" Type="http://schemas.openxmlformats.org/officeDocument/2006/relationships/slide" Target="slides/slide19.xml"  /><Relationship Id="rId21" Type="http://schemas.openxmlformats.org/officeDocument/2006/relationships/slide" Target="slides/slide20.xml"  /><Relationship Id="rId22" Type="http://schemas.openxmlformats.org/officeDocument/2006/relationships/slide" Target="slides/slide21.xml"  /><Relationship Id="rId23" Type="http://schemas.openxmlformats.org/officeDocument/2006/relationships/slide" Target="slides/slide22.xml"  /><Relationship Id="rId24" Type="http://schemas.openxmlformats.org/officeDocument/2006/relationships/slide" Target="slides/slide23.xml"  /><Relationship Id="rId25" Type="http://schemas.openxmlformats.org/officeDocument/2006/relationships/presProps" Target="presProps.xml"  /><Relationship Id="rId26" Type="http://schemas.openxmlformats.org/officeDocument/2006/relationships/viewProps" Target="viewProps.xml"  /><Relationship Id="rId27" Type="http://schemas.openxmlformats.org/officeDocument/2006/relationships/theme" Target="theme/theme1.xml"  /><Relationship Id="rId28" Type="http://schemas.openxmlformats.org/officeDocument/2006/relationships/tableStyles" Target="tableStyles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914399" y="2130425"/>
            <a:ext cx="10363198" cy="1470025"/>
          </a:xfrm>
        </p:spPr>
        <p:txBody>
          <a:bodyPr/>
          <a:lstStyle/>
          <a:p>
            <a:pPr lvl="0">
              <a:defRPr/>
            </a:pPr>
            <a:r>
              <a:rPr lang="ru-RU" altLang="en-US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799" y="3886200"/>
            <a:ext cx="853439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 altLang="en-US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940A130E-E3B8-4EBE-931F-81B26B8448AA}" type="datetime1">
              <a:rPr lang="ru-RU" altLang="en-US"/>
              <a:pPr lvl="0">
                <a:defRPr/>
              </a:pPr>
              <a:t>13.04.2020</a:t>
            </a:fld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800C6A38-4290-41DD-B95C-4155372FD4AF}" type="slidenum">
              <a:rPr lang="ru-RU" altLang="en-US"/>
              <a:pPr lvl="0"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ставить" type="objOnly" preserve="1">
  <p:cSld name="Встави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0" y="2130425"/>
            <a:ext cx="12192000" cy="1470025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pPr lvl="0">
              <a:defRPr/>
            </a:pPr>
            <a:r>
              <a:rPr lang="ru-RU" altLang="en-US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CA348888-F454-4AD2-BA62-3AF29D9807C0}" type="datetime1">
              <a:rPr lang="ru-RU" altLang="en-US"/>
              <a:pPr lvl="0">
                <a:defRPr/>
              </a:pPr>
              <a:t>13.04.2020</a:t>
            </a:fld>
            <a:endParaRPr lang="ru-RU" altLang="en-US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ru-RU" altLang="en-US"/>
              <a:pPr lvl="0"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главление" type="clipArtAndTx" preserve="1">
  <p:cSld name="Оглавл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09599" y="274638"/>
            <a:ext cx="10972798" cy="1143000"/>
          </a:xfrm>
        </p:spPr>
        <p:txBody>
          <a:bodyPr/>
          <a:lstStyle>
            <a:lvl1pPr>
              <a:defRPr/>
            </a:lvl1pPr>
          </a:lstStyle>
          <a:p>
            <a:pPr lvl="0">
              <a:defRPr/>
            </a:pPr>
            <a:r>
              <a:rPr lang="ru-RU" altLang="en-US"/>
              <a:t>Образец заголовка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4" hasCustomPrompt="1"/>
          </p:nvPr>
        </p:nvSpPr>
        <p:spPr>
          <a:xfrm>
            <a:off x="2857477" y="2214563"/>
            <a:ext cx="6477021" cy="3214687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400"/>
            </a:lvl1pPr>
          </a:lstStyle>
          <a:p>
            <a:pPr lvl="0">
              <a:defRPr/>
            </a:pPr>
            <a:r>
              <a:rPr lang="ru-RU" altLang="en-US"/>
              <a:t>Введение</a:t>
            </a:r>
          </a:p>
          <a:p>
            <a:pPr lvl="0">
              <a:defRPr/>
            </a:pPr>
            <a:r>
              <a:rPr lang="ru-RU" altLang="en-US"/>
              <a:t>Основной текст 1</a:t>
            </a:r>
          </a:p>
          <a:p>
            <a:pPr lvl="0">
              <a:defRPr/>
            </a:pPr>
            <a:r>
              <a:rPr lang="ru-RU" altLang="en-US"/>
              <a:t>Основной текст 2</a:t>
            </a:r>
          </a:p>
          <a:p>
            <a:pPr lvl="0">
              <a:defRPr/>
            </a:pPr>
            <a:r>
              <a:rPr lang="ru-RU" altLang="en-US"/>
              <a:t>Основной текст 3</a:t>
            </a:r>
          </a:p>
          <a:p>
            <a:pPr lvl="0">
              <a:defRPr/>
            </a:pPr>
            <a:r>
              <a:rPr lang="ru-RU" altLang="en-US"/>
              <a:t>Заключение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956FEC12-A4C9-4837-AF94-AD867782C04C}" type="datetime1">
              <a:rPr lang="ru-RU" altLang="en-US"/>
              <a:pPr lvl="0">
                <a:defRPr/>
              </a:pPr>
              <a:t>13.04.2020</a:t>
            </a:fld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ru-RU" altLang="en-US"/>
              <a:pPr lvl="0"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199" y="274638"/>
            <a:ext cx="2743199" cy="5851525"/>
          </a:xfrm>
        </p:spPr>
        <p:txBody>
          <a:bodyPr vert="eaVert"/>
          <a:lstStyle/>
          <a:p>
            <a:pPr lvl="0">
              <a:defRPr/>
            </a:pPr>
            <a:r>
              <a:rPr lang="ru-RU" altLang="en-US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599" y="274638"/>
            <a:ext cx="8026399" cy="5851525"/>
          </a:xfrm>
        </p:spPr>
        <p:txBody>
          <a:bodyPr vert="eaVert"/>
          <a:lstStyle/>
          <a:p>
            <a:pPr lvl="0">
              <a:defRPr/>
            </a:pPr>
            <a:r>
              <a:rPr lang="ru-RU" altLang="en-US"/>
              <a:t>Образец текста</a:t>
            </a:r>
          </a:p>
          <a:p>
            <a:pPr lvl="1">
              <a:defRPr/>
            </a:pPr>
            <a:r>
              <a:rPr lang="ru-RU" altLang="en-US"/>
              <a:t>Второй уровень</a:t>
            </a:r>
          </a:p>
          <a:p>
            <a:pPr lvl="2">
              <a:defRPr/>
            </a:pPr>
            <a:r>
              <a:rPr lang="ru-RU" altLang="en-US"/>
              <a:t>Третий уровень</a:t>
            </a:r>
          </a:p>
          <a:p>
            <a:pPr lvl="3">
              <a:defRPr/>
            </a:pPr>
            <a:r>
              <a:rPr lang="ru-RU" altLang="en-US"/>
              <a:t>Четвертый уровень</a:t>
            </a:r>
          </a:p>
          <a:p>
            <a:pPr lvl="4">
              <a:defRPr/>
            </a:pPr>
            <a:r>
              <a:rPr lang="ru-RU" altLang="en-US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957F84A3-4F29-4053-ACFD-1BAF2D3F140C}" type="datetime1">
              <a:rPr lang="ru-RU" altLang="en-US"/>
              <a:pPr lvl="0">
                <a:defRPr/>
              </a:pPr>
              <a:t>13.04.2020</a:t>
            </a:fld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ru-RU" altLang="en-US"/>
              <a:pPr lvl="0"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ru-RU" altLang="en-US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defRPr/>
            </a:pPr>
            <a:r>
              <a:rPr lang="ru-RU" altLang="en-US"/>
              <a:t>Образец текста</a:t>
            </a:r>
          </a:p>
          <a:p>
            <a:pPr lvl="1">
              <a:defRPr/>
            </a:pPr>
            <a:r>
              <a:rPr lang="ru-RU" altLang="en-US"/>
              <a:t>Второй уровень</a:t>
            </a:r>
          </a:p>
          <a:p>
            <a:pPr lvl="2">
              <a:defRPr/>
            </a:pPr>
            <a:r>
              <a:rPr lang="ru-RU" altLang="en-US"/>
              <a:t>Третий уровень</a:t>
            </a:r>
          </a:p>
          <a:p>
            <a:pPr lvl="3">
              <a:defRPr/>
            </a:pPr>
            <a:r>
              <a:rPr lang="ru-RU" altLang="en-US"/>
              <a:t>Четвертый уровень</a:t>
            </a:r>
          </a:p>
          <a:p>
            <a:pPr lvl="4">
              <a:defRPr/>
            </a:pPr>
            <a:r>
              <a:rPr lang="ru-RU" altLang="en-US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4953836A-82A3-4C8B-9D31-CD724F3673ED}" type="datetime1">
              <a:rPr lang="ru-RU" altLang="en-US"/>
              <a:pPr lvl="0">
                <a:defRPr/>
              </a:pPr>
              <a:t>13.04.2020</a:t>
            </a:fld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ru-RU" altLang="en-US"/>
              <a:pPr lvl="0"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AD2EBAF6-36D0-4DD8-B695-D4C1B37E35D6}" type="datetime1">
              <a:rPr lang="ru-RU" altLang="en-US"/>
              <a:pPr lvl="0">
                <a:defRPr/>
              </a:pPr>
              <a:t>13.04.2020</a:t>
            </a:fld>
            <a:endParaRPr lang="ru-RU" altLang="en-US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ru-RU" altLang="en-US"/>
              <a:pPr lvl="0"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963083" y="4406900"/>
            <a:ext cx="1036319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lvl="0">
              <a:defRPr/>
            </a:pPr>
            <a:r>
              <a:rPr lang="ru-RU" altLang="en-US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3" y="2906713"/>
            <a:ext cx="1036319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 altLang="en-US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60728D28-603B-4EFC-80F8-17E5E9107035}" type="datetime1">
              <a:rPr lang="ru-RU" altLang="en-US"/>
              <a:pPr lvl="0">
                <a:defRPr/>
              </a:pPr>
              <a:t>13.04.2020</a:t>
            </a:fld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ru-RU" altLang="en-US"/>
              <a:pPr lvl="0"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ru-RU" altLang="en-US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>
              <a:defRPr/>
            </a:pPr>
            <a:r>
              <a:rPr lang="ru-RU" altLang="en-US"/>
              <a:t>Образец текста</a:t>
            </a:r>
          </a:p>
          <a:p>
            <a:pPr lvl="1">
              <a:defRPr/>
            </a:pPr>
            <a:r>
              <a:rPr lang="ru-RU" altLang="en-US"/>
              <a:t>Второй уровень</a:t>
            </a:r>
          </a:p>
          <a:p>
            <a:pPr lvl="2">
              <a:defRPr/>
            </a:pPr>
            <a:r>
              <a:rPr lang="ru-RU" altLang="en-US"/>
              <a:t>Третий уровень</a:t>
            </a:r>
          </a:p>
          <a:p>
            <a:pPr lvl="3">
              <a:defRPr/>
            </a:pPr>
            <a:r>
              <a:rPr lang="ru-RU" altLang="en-US"/>
              <a:t>Четвертый уровень</a:t>
            </a:r>
          </a:p>
          <a:p>
            <a:pPr lvl="4">
              <a:defRPr/>
            </a:pPr>
            <a:r>
              <a:rPr lang="ru-RU" altLang="en-US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>
              <a:defRPr/>
            </a:pPr>
            <a:r>
              <a:rPr lang="ru-RU" altLang="en-US"/>
              <a:t>Образец текста</a:t>
            </a:r>
          </a:p>
          <a:p>
            <a:pPr lvl="1">
              <a:defRPr/>
            </a:pPr>
            <a:r>
              <a:rPr lang="ru-RU" altLang="en-US"/>
              <a:t>Второй уровень</a:t>
            </a:r>
          </a:p>
          <a:p>
            <a:pPr lvl="2">
              <a:defRPr/>
            </a:pPr>
            <a:r>
              <a:rPr lang="ru-RU" altLang="en-US"/>
              <a:t>Третий уровень</a:t>
            </a:r>
          </a:p>
          <a:p>
            <a:pPr lvl="3">
              <a:defRPr/>
            </a:pPr>
            <a:r>
              <a:rPr lang="ru-RU" altLang="en-US"/>
              <a:t>Четвертый уровень</a:t>
            </a:r>
          </a:p>
          <a:p>
            <a:pPr lvl="4">
              <a:defRPr/>
            </a:pPr>
            <a:r>
              <a:rPr lang="ru-RU" altLang="en-US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A27A1F4E-0809-4239-8034-C38E431DAF92}" type="datetime1">
              <a:rPr lang="ru-RU" altLang="en-US"/>
              <a:pPr lvl="0">
                <a:defRPr/>
              </a:pPr>
              <a:t>13.04.2020</a:t>
            </a:fld>
            <a:endParaRPr lang="ru-RU" alt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ru-RU" altLang="en-US"/>
              <a:pPr lvl="0"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ru-RU" altLang="en-US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5E0DA496-7307-4E8B-88DE-CB97B48BAB6F}" type="datetime1">
              <a:rPr lang="ru-RU" altLang="en-US"/>
              <a:pPr lvl="0">
                <a:defRPr/>
              </a:pPr>
              <a:t>13.04.2020</a:t>
            </a:fld>
            <a:endParaRPr lang="ru-RU" altLang="en-US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ru-RU" altLang="en-US"/>
              <a:pPr lvl="0"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аблицы" type="tbl" preserve="1">
  <p:cSld name="Таблиц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ru-RU" altLang="en-US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13"/>
          </p:nvPr>
        </p:nvSpPr>
        <p:spPr>
          <a:xfrm>
            <a:off x="608037" y="1643063"/>
            <a:ext cx="10972798" cy="4525200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pPr lvl="0">
              <a:defRPr/>
            </a:pPr>
            <a:r>
              <a:rPr lang="ru-RU" altLang="en-US"/>
              <a:t>Вставка таблицы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58721E90-850C-410B-8B89-8394F580CFDA}" type="datetime1">
              <a:rPr lang="ru-RU" altLang="en-US"/>
              <a:pPr lvl="0">
                <a:defRPr/>
              </a:pPr>
              <a:t>13.04.2020</a:t>
            </a:fld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ru-RU" altLang="en-US"/>
              <a:pPr lvl="0"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Четыре объекта" type="fourObj" preserve="1">
  <p:cSld name="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ru-RU" altLang="en-US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09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 altLang="en-US"/>
              <a:t>Образец текста</a:t>
            </a:r>
          </a:p>
          <a:p>
            <a:pPr lvl="1">
              <a:defRPr/>
            </a:pPr>
            <a:r>
              <a:rPr lang="ru-RU" altLang="en-US"/>
              <a:t>Второй уровень</a:t>
            </a:r>
          </a:p>
          <a:p>
            <a:pPr lvl="2">
              <a:defRPr/>
            </a:pPr>
            <a:r>
              <a:rPr lang="ru-RU" altLang="en-US"/>
              <a:t>Третий уровень</a:t>
            </a:r>
          </a:p>
          <a:p>
            <a:pPr lvl="3">
              <a:defRPr/>
            </a:pPr>
            <a:r>
              <a:rPr lang="ru-RU" altLang="en-US"/>
              <a:t>Четвертый уровень</a:t>
            </a:r>
          </a:p>
          <a:p>
            <a:pPr lvl="4">
              <a:defRPr/>
            </a:pPr>
            <a:r>
              <a:rPr lang="ru-RU" altLang="en-US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197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 altLang="en-US"/>
              <a:t>Образец текста</a:t>
            </a:r>
          </a:p>
          <a:p>
            <a:pPr lvl="1">
              <a:defRPr/>
            </a:pPr>
            <a:r>
              <a:rPr lang="ru-RU" altLang="en-US"/>
              <a:t>Второй уровень</a:t>
            </a:r>
          </a:p>
          <a:p>
            <a:pPr lvl="2">
              <a:defRPr/>
            </a:pPr>
            <a:r>
              <a:rPr lang="ru-RU" altLang="en-US"/>
              <a:t>Третий уровень</a:t>
            </a:r>
          </a:p>
          <a:p>
            <a:pPr lvl="3">
              <a:defRPr/>
            </a:pPr>
            <a:r>
              <a:rPr lang="ru-RU" altLang="en-US"/>
              <a:t>Четвертый уровень</a:t>
            </a:r>
          </a:p>
          <a:p>
            <a:pPr lvl="4">
              <a:defRPr/>
            </a:pPr>
            <a:r>
              <a:rPr lang="ru-RU" altLang="en-US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08037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 altLang="en-US"/>
              <a:t>Образец текста</a:t>
            </a:r>
          </a:p>
          <a:p>
            <a:pPr lvl="1">
              <a:defRPr/>
            </a:pPr>
            <a:r>
              <a:rPr lang="ru-RU" altLang="en-US"/>
              <a:t>Второй уровень</a:t>
            </a:r>
          </a:p>
          <a:p>
            <a:pPr lvl="2">
              <a:defRPr/>
            </a:pPr>
            <a:r>
              <a:rPr lang="ru-RU" altLang="en-US"/>
              <a:t>Третий уровень</a:t>
            </a:r>
          </a:p>
          <a:p>
            <a:pPr lvl="3">
              <a:defRPr/>
            </a:pPr>
            <a:r>
              <a:rPr lang="ru-RU" altLang="en-US"/>
              <a:t>Четвертый уровень</a:t>
            </a:r>
          </a:p>
          <a:p>
            <a:pPr lvl="4">
              <a:defRPr/>
            </a:pPr>
            <a:r>
              <a:rPr lang="ru-RU" altLang="en-US"/>
              <a:t>Пятый уровень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6036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 altLang="en-US"/>
              <a:t>Образец текста</a:t>
            </a:r>
          </a:p>
          <a:p>
            <a:pPr lvl="1">
              <a:defRPr/>
            </a:pPr>
            <a:r>
              <a:rPr lang="ru-RU" altLang="en-US"/>
              <a:t>Второй уровень</a:t>
            </a:r>
          </a:p>
          <a:p>
            <a:pPr lvl="2">
              <a:defRPr/>
            </a:pPr>
            <a:r>
              <a:rPr lang="ru-RU" altLang="en-US"/>
              <a:t>Третий уровень</a:t>
            </a:r>
          </a:p>
          <a:p>
            <a:pPr lvl="3">
              <a:defRPr/>
            </a:pPr>
            <a:r>
              <a:rPr lang="ru-RU" altLang="en-US"/>
              <a:t>Четвертый уровень</a:t>
            </a:r>
          </a:p>
          <a:p>
            <a:pPr lvl="4">
              <a:defRPr/>
            </a:pPr>
            <a:r>
              <a:rPr lang="ru-RU" altLang="en-US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5ACE7E28-9336-4363-8674-B91477D8F243}" type="datetime1">
              <a:rPr lang="ru-RU" altLang="en-US"/>
              <a:pPr lvl="0">
                <a:defRPr/>
              </a:pPr>
              <a:t>13.04.2020</a:t>
            </a:fld>
            <a:endParaRPr lang="ru-RU" altLang="en-US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ru-RU" altLang="en-US"/>
              <a:pPr lvl="0"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2389716" y="4800600"/>
            <a:ext cx="7315199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/>
            </a:pPr>
            <a:r>
              <a:rPr lang="ru-RU" altLang="en-US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6" y="612775"/>
            <a:ext cx="7315199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/>
            </a:pPr>
            <a:r>
              <a:rPr lang="ru-RU" altLang="en-US"/>
              <a:t>Вставка картинки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6" y="5367338"/>
            <a:ext cx="7315199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 altLang="en-US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5ACE7E28-9336-4363-8674-B91477D8F243}" type="datetime1">
              <a:rPr lang="ru-RU" altLang="en-US"/>
              <a:pPr lvl="0">
                <a:defRPr/>
              </a:pPr>
              <a:t>13.04.2020</a:t>
            </a:fld>
            <a:endParaRPr lang="ru-RU" alt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ru-RU" altLang="en-US"/>
              <a:pPr lvl="0"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Thinkfree Office">
    <p:bg>
      <p:bgPr>
        <a:solidFill>
          <a:schemeClr val="accent4">
            <a:lumMod val="40000"/>
            <a:lumOff val="60000"/>
            <a:alpha val="2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274638"/>
            <a:ext cx="10972798" cy="1143000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pPr lvl="0">
              <a:defRPr/>
            </a:pPr>
            <a:r>
              <a:rPr lang="ru-RU" altLang="en-US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99" y="1600200"/>
            <a:ext cx="10972798" cy="4525963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>
              <a:defRPr/>
            </a:pPr>
            <a:r>
              <a:rPr lang="ru-RU" altLang="en-US"/>
              <a:t>Образец текста</a:t>
            </a:r>
          </a:p>
          <a:p>
            <a:pPr lvl="1">
              <a:defRPr/>
            </a:pPr>
            <a:r>
              <a:rPr lang="ru-RU" altLang="en-US"/>
              <a:t>Второй уровень</a:t>
            </a:r>
          </a:p>
          <a:p>
            <a:pPr lvl="2">
              <a:defRPr/>
            </a:pPr>
            <a:r>
              <a:rPr lang="ru-RU" altLang="en-US"/>
              <a:t>Третий уровень</a:t>
            </a:r>
          </a:p>
          <a:p>
            <a:pPr lvl="3">
              <a:defRPr/>
            </a:pPr>
            <a:r>
              <a:rPr lang="ru-RU" altLang="en-US"/>
              <a:t>Четвертый уровень</a:t>
            </a:r>
          </a:p>
          <a:p>
            <a:pPr lvl="4">
              <a:defRPr/>
            </a:pPr>
            <a:r>
              <a:rPr lang="ru-RU" altLang="en-US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defRPr/>
            </a:pPr>
            <a:fld id="{D422D86A-5F52-4165-8473-F1B836277586}" type="datetime1">
              <a:rPr lang="ru-RU" altLang="en-US"/>
              <a:pPr lvl="0">
                <a:defRPr/>
              </a:pPr>
              <a:t>13.04.2020</a:t>
            </a:fld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599" y="6356350"/>
            <a:ext cx="3860799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defRPr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defRPr/>
            </a:pPr>
            <a:fld id="{AD22CD3B-FDDF-4998-970C-76E6E0BEC65F}" type="slidenum">
              <a:rPr lang="ru-RU" altLang="en-US"/>
              <a:pPr lvl="0">
                <a:defRPr/>
              </a:pPr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rtl="0" eaLnBrk="1" latinLnBrk="1" hangingPunct="1">
        <a:defRPr>
          <a:solidFill>
            <a:schemeClr val="tx2"/>
          </a:solidFill>
        </a:defRPr>
      </a:lvl2pPr>
      <a:lvl3pPr rtl="0" eaLnBrk="1" latinLnBrk="1" hangingPunct="1">
        <a:defRPr>
          <a:solidFill>
            <a:schemeClr val="tx2"/>
          </a:solidFill>
        </a:defRPr>
      </a:lvl3pPr>
      <a:lvl4pPr rtl="0" eaLnBrk="1" latinLnBrk="1" hangingPunct="1">
        <a:defRPr>
          <a:solidFill>
            <a:schemeClr val="tx2"/>
          </a:solidFill>
        </a:defRPr>
      </a:lvl4pPr>
      <a:lvl5pPr rtl="0" eaLnBrk="1" latinLnBrk="1" hangingPunct="1">
        <a:defRPr>
          <a:solidFill>
            <a:schemeClr val="tx2"/>
          </a:solidFill>
        </a:defRPr>
      </a:lvl5pPr>
      <a:lvl6pPr rtl="0" eaLnBrk="1" latinLnBrk="1" hangingPunct="1">
        <a:defRPr>
          <a:solidFill>
            <a:schemeClr val="tx2"/>
          </a:solidFill>
        </a:defRPr>
      </a:lvl6pPr>
      <a:lvl7pPr rtl="0" eaLnBrk="1" latinLnBrk="1" hangingPunct="1">
        <a:defRPr>
          <a:solidFill>
            <a:schemeClr val="tx2"/>
          </a:solidFill>
        </a:defRPr>
      </a:lvl7pPr>
      <a:lvl8pPr rtl="0" eaLnBrk="1" latinLnBrk="1" hangingPunct="1">
        <a:defRPr>
          <a:solidFill>
            <a:schemeClr val="tx2"/>
          </a:solidFill>
        </a:defRPr>
      </a:lvl8pPr>
      <a:lvl9pPr rtl="0"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1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pn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10" Type="http://schemas.openxmlformats.org/officeDocument/2006/relationships/image" Target="../media/image24.png"  /><Relationship Id="rId2" Type="http://schemas.openxmlformats.org/officeDocument/2006/relationships/image" Target="../media/image16.png"  /><Relationship Id="rId3" Type="http://schemas.openxmlformats.org/officeDocument/2006/relationships/image" Target="../media/image17.png"  /><Relationship Id="rId4" Type="http://schemas.openxmlformats.org/officeDocument/2006/relationships/image" Target="../media/image18.png"  /><Relationship Id="rId5" Type="http://schemas.openxmlformats.org/officeDocument/2006/relationships/image" Target="../media/image19.png"  /><Relationship Id="rId6" Type="http://schemas.openxmlformats.org/officeDocument/2006/relationships/image" Target="../media/image20.png"  /><Relationship Id="rId7" Type="http://schemas.openxmlformats.org/officeDocument/2006/relationships/image" Target="../media/image21.png"  /><Relationship Id="rId8" Type="http://schemas.openxmlformats.org/officeDocument/2006/relationships/image" Target="../media/image22.png"  /><Relationship Id="rId9" Type="http://schemas.openxmlformats.org/officeDocument/2006/relationships/image" Target="../media/image23.png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5.png"  /><Relationship Id="rId3" Type="http://schemas.openxmlformats.org/officeDocument/2006/relationships/image" Target="../media/image26.png"  /><Relationship Id="rId4" Type="http://schemas.openxmlformats.org/officeDocument/2006/relationships/image" Target="../media/image27.png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28.png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29.png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2.png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/Relationships>
</file>

<file path=ppt/slides/_rels/slide2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3.jpeg"  /><Relationship Id="rId3" Type="http://schemas.openxmlformats.org/officeDocument/2006/relationships/image" Target="../media/image4.pn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5.png"  /><Relationship Id="rId3" Type="http://schemas.openxmlformats.org/officeDocument/2006/relationships/image" Target="../media/image6.pn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7.pn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8.pn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9.pn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10.pn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11.png"  /><Relationship Id="rId3" Type="http://schemas.openxmlformats.org/officeDocument/2006/relationships/image" Target="../media/image12.png"  /><Relationship Id="rId4" Type="http://schemas.openxmlformats.org/officeDocument/2006/relationships/image" Target="../media/image13.png"  /><Relationship Id="rId5" Type="http://schemas.openxmlformats.org/officeDocument/2006/relationships/image" Target="../media/image14.png"  /><Relationship Id="rId6" Type="http://schemas.openxmlformats.org/officeDocument/2006/relationships/image" Target="../media/image15.png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  <a:alpha val="2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3503675" y="1988820"/>
            <a:ext cx="8688325" cy="1440180"/>
          </a:xfrm>
        </p:spPr>
        <p:txBody>
          <a:bodyPr vert="horz" wrap="square" lIns="91440" tIns="45720" rIns="91440" bIns="45720" anchor="ctr">
            <a:normAutofit fontScale="90000"/>
          </a:bodyPr>
          <a:lstStyle/>
          <a:p>
            <a:pPr defTabSz="914400" eaLnBrk="0" latinLnBrk="0" hangingPunct="0">
              <a:buNone/>
              <a:defRPr/>
            </a:pPr>
            <a:r>
              <a:rPr lang="ru-RU" altLang="en-US" b="1" dirty="0">
                <a:solidFill>
                  <a:schemeClr val="tx1"/>
                </a:solidFill>
                <a:latin typeface="Times New Roman"/>
              </a:rPr>
              <a:t>Путь Тукая</a:t>
            </a:r>
          </a:p>
          <a:p>
            <a:pPr defTabSz="914400" eaLnBrk="0" latinLnBrk="0" hangingPunct="0">
              <a:buNone/>
              <a:defRPr/>
            </a:pPr>
            <a:r>
              <a:rPr lang="ru-RU" altLang="en-US" b="1" dirty="0">
                <a:solidFill>
                  <a:schemeClr val="tx1"/>
                </a:solidFill>
                <a:latin typeface="Times New Roman"/>
              </a:rPr>
              <a:t>Тукай юлы</a:t>
            </a:r>
          </a:p>
          <a:p>
            <a:pPr eaLnBrk="0" latinLnBrk="0" hangingPunct="0">
              <a:defRPr/>
            </a:pPr>
            <a:endParaRPr lang="ru-RU" altLang="en-US" sz="3111" dirty="0">
              <a:solidFill>
                <a:schemeClr val="tx1"/>
              </a:solidFill>
              <a:latin typeface="Times New Roman"/>
            </a:endParaRPr>
          </a:p>
          <a:p>
            <a:pPr eaLnBrk="0" latinLnBrk="0" hangingPunct="0">
              <a:defRPr/>
            </a:pPr>
            <a:r>
              <a:rPr lang="ru-RU" altLang="en-US" sz="3111" dirty="0">
                <a:solidFill>
                  <a:schemeClr val="tx1"/>
                </a:solidFill>
                <a:latin typeface="Times New Roman"/>
              </a:rPr>
              <a:t>ко дню рождения выдающегося татарского народного поэта, литературного критика, публициста и переводчика</a:t>
            </a:r>
          </a:p>
          <a:p>
            <a:pPr>
              <a:defRPr/>
            </a:pPr>
            <a:endParaRPr lang="en-US" altLang="ru-RU" sz="2000" b="1" dirty="0">
              <a:latin typeface="Times New Roman"/>
            </a:endParaRPr>
          </a:p>
          <a:p>
            <a:pPr>
              <a:defRPr/>
            </a:pPr>
            <a:r>
              <a:rPr lang="en-US" altLang="ru-RU" sz="2000" b="1" dirty="0">
                <a:latin typeface="Times New Roman"/>
              </a:rPr>
              <a:t>14(</a:t>
            </a:r>
            <a:r>
              <a:rPr lang="ru-RU" altLang="en-US" sz="2000" b="1" dirty="0">
                <a:latin typeface="Times New Roman"/>
              </a:rPr>
              <a:t>26</a:t>
            </a:r>
            <a:r>
              <a:rPr lang="en-US" altLang="ru-RU" sz="2000" b="1" dirty="0">
                <a:latin typeface="Times New Roman"/>
              </a:rPr>
              <a:t>)</a:t>
            </a:r>
            <a:r>
              <a:rPr lang="ru-RU" altLang="en-US" sz="2000" b="1" dirty="0">
                <a:latin typeface="Times New Roman"/>
              </a:rPr>
              <a:t> апреля 1886 — </a:t>
            </a:r>
            <a:r>
              <a:rPr lang="en-US" altLang="ru-RU" sz="2000" b="1" dirty="0">
                <a:latin typeface="Times New Roman"/>
              </a:rPr>
              <a:t>2(</a:t>
            </a:r>
            <a:r>
              <a:rPr lang="ru-RU" altLang="en-US" sz="2000" b="1" dirty="0">
                <a:latin typeface="Times New Roman"/>
              </a:rPr>
              <a:t>15</a:t>
            </a:r>
            <a:r>
              <a:rPr lang="en-US" altLang="ru-RU" sz="2000" b="1" dirty="0">
                <a:latin typeface="Times New Roman"/>
              </a:rPr>
              <a:t>)</a:t>
            </a:r>
            <a:r>
              <a:rPr lang="ru-RU" altLang="en-US" sz="2000" b="1" dirty="0">
                <a:latin typeface="Times New Roman"/>
              </a:rPr>
              <a:t> апреля 1913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35480" y="188594"/>
            <a:ext cx="3368194" cy="29116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03675" y="3645027"/>
            <a:ext cx="7056883" cy="936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36437" y="0"/>
            <a:ext cx="11319126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altLang="en-US" sz="3200" b="1">
                <a:latin typeface="Times New Roman"/>
              </a:rPr>
              <a:t>Интересные факты о жизни и творчестве Габдуллы Тукая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271" y="908685"/>
            <a:ext cx="11737468" cy="5949315"/>
          </a:xfrm>
        </p:spPr>
        <p:txBody>
          <a:bodyPr vert="horz" wrap="square" lIns="91440" tIns="45720" rIns="91440" bIns="45720" anchor="t">
            <a:normAutofit fontScale="92500" lnSpcReduction="10000"/>
          </a:bodyPr>
          <a:lstStyle/>
          <a:p>
            <a:pPr marL="0" indent="630047" eaLnBrk="0" latinLnBrk="0" hangingPunct="0">
              <a:buNone/>
              <a:defRPr/>
            </a:pPr>
            <a:r>
              <a:rPr lang="ru-RU" altLang="en-US" sz="1800">
                <a:latin typeface="Times New Roman"/>
              </a:rPr>
              <a:t>1. За всю жизнь Г</a:t>
            </a:r>
            <a:r>
              <a:rPr lang="en-US" altLang="ru-RU" sz="1800">
                <a:latin typeface="Times New Roman"/>
              </a:rPr>
              <a:t>.</a:t>
            </a:r>
            <a:r>
              <a:rPr lang="ru-RU" altLang="en-US" sz="1800">
                <a:latin typeface="Times New Roman"/>
              </a:rPr>
              <a:t>Тукай сменил восемь приемных семей.</a:t>
            </a:r>
          </a:p>
          <a:p>
            <a:pPr marL="0" indent="630047" eaLnBrk="0" latinLnBrk="0" hangingPunct="0">
              <a:buNone/>
              <a:defRPr/>
            </a:pPr>
            <a:r>
              <a:rPr lang="en-US" altLang="ru-RU" sz="1800">
                <a:latin typeface="Times New Roman"/>
              </a:rPr>
              <a:t>2.</a:t>
            </a:r>
            <a:r>
              <a:rPr lang="ru-RU" altLang="en-US" sz="1800">
                <a:latin typeface="Times New Roman"/>
              </a:rPr>
              <a:t> Г</a:t>
            </a:r>
            <a:r>
              <a:rPr lang="en-US" altLang="ru-RU" sz="1800">
                <a:latin typeface="Times New Roman"/>
              </a:rPr>
              <a:t>.</a:t>
            </a:r>
            <a:r>
              <a:rPr lang="ru-RU" altLang="en-US" sz="1800">
                <a:latin typeface="Times New Roman"/>
              </a:rPr>
              <a:t> Тукай в совершенстве владел пятью языками - татарским, арабским, персидским, турецким и русским.</a:t>
            </a:r>
          </a:p>
          <a:p>
            <a:pPr marL="0" indent="630047" eaLnBrk="0" latinLnBrk="0" hangingPunct="0">
              <a:buNone/>
              <a:defRPr/>
            </a:pPr>
            <a:r>
              <a:rPr lang="en-US" altLang="ru-RU" sz="1800">
                <a:latin typeface="Times New Roman"/>
              </a:rPr>
              <a:t>3</a:t>
            </a:r>
            <a:r>
              <a:rPr lang="ru-RU" altLang="en-US" sz="1800">
                <a:latin typeface="Times New Roman"/>
              </a:rPr>
              <a:t>. Г</a:t>
            </a:r>
            <a:r>
              <a:rPr lang="en-US" altLang="ru-RU" sz="1800">
                <a:latin typeface="Times New Roman"/>
              </a:rPr>
              <a:t>.</a:t>
            </a:r>
            <a:r>
              <a:rPr lang="ru-RU" altLang="en-US" sz="1800">
                <a:latin typeface="Times New Roman"/>
              </a:rPr>
              <a:t> Тукай был самым высокооплачиваемым поэтом в Казани. Ему платили по 50 копеек за строчку: за эти деньги можно было снять меблированную комнату на сутки. Гонорары поэт тратил на книги и обучение, у него часто занимали деньги знакомые. Перед смертью Г</a:t>
            </a:r>
            <a:r>
              <a:rPr lang="en-US" altLang="ru-RU" sz="1800">
                <a:latin typeface="Times New Roman"/>
              </a:rPr>
              <a:t>.</a:t>
            </a:r>
            <a:r>
              <a:rPr lang="ru-RU" altLang="en-US" sz="1800">
                <a:latin typeface="Times New Roman"/>
              </a:rPr>
              <a:t> Тукай завещал оставшиеся средства учебным заведениям на стипендии для одаренных детей.</a:t>
            </a:r>
          </a:p>
          <a:p>
            <a:pPr marL="0" indent="630047" eaLnBrk="0" latinLnBrk="0" hangingPunct="0">
              <a:buNone/>
              <a:defRPr/>
            </a:pPr>
            <a:r>
              <a:rPr lang="en-US" altLang="ru-RU" sz="1800">
                <a:latin typeface="Times New Roman"/>
              </a:rPr>
              <a:t>4.</a:t>
            </a:r>
            <a:r>
              <a:rPr lang="ru-RU" altLang="en-US" sz="1800">
                <a:latin typeface="Times New Roman"/>
              </a:rPr>
              <a:t> Самая известная поэма Г</a:t>
            </a:r>
            <a:r>
              <a:rPr lang="en-US" altLang="ru-RU" sz="1800">
                <a:latin typeface="Times New Roman"/>
              </a:rPr>
              <a:t>.</a:t>
            </a:r>
            <a:r>
              <a:rPr lang="ru-RU" altLang="en-US" sz="1800">
                <a:latin typeface="Times New Roman"/>
              </a:rPr>
              <a:t>Тукая - «Сенной базар, или Новый Кисекбаш», была опубликована уже через 10 дней после первого ее прочтения Тукаем в клубе «Купеческого собрания».</a:t>
            </a:r>
          </a:p>
          <a:p>
            <a:pPr marL="0" indent="630047" eaLnBrk="0" latinLnBrk="0" hangingPunct="0">
              <a:buNone/>
              <a:defRPr/>
            </a:pPr>
            <a:r>
              <a:rPr lang="en-US" altLang="ru-RU" sz="1800">
                <a:latin typeface="Times New Roman"/>
              </a:rPr>
              <a:t>5</a:t>
            </a:r>
            <a:r>
              <a:rPr lang="ru-RU" altLang="en-US" sz="1800">
                <a:latin typeface="Times New Roman"/>
              </a:rPr>
              <a:t>. Поэт мало заботился о своем внешнем виде: не носил галстуков, популярных в то время воротничков, мог купить костюм на два размера больше. Молодых людей, которые одевались по моде, Г</a:t>
            </a:r>
            <a:r>
              <a:rPr lang="en-US" altLang="ru-RU" sz="1800">
                <a:latin typeface="Times New Roman"/>
              </a:rPr>
              <a:t>.</a:t>
            </a:r>
            <a:r>
              <a:rPr lang="ru-RU" altLang="en-US" sz="1800">
                <a:latin typeface="Times New Roman"/>
              </a:rPr>
              <a:t> Тукай называл «манекенами» и быть похожими на них не желал. Однажды поэт заявился в редакцию в широкой рубашке с женским поясом и, несмотря на замечания, проходил так все лето.</a:t>
            </a:r>
          </a:p>
          <a:p>
            <a:pPr marL="0" indent="630047" eaLnBrk="0" latinLnBrk="0" hangingPunct="0">
              <a:buNone/>
              <a:defRPr/>
            </a:pPr>
            <a:r>
              <a:rPr lang="en-US" altLang="ru-RU" sz="1800">
                <a:latin typeface="Times New Roman"/>
              </a:rPr>
              <a:t>6</a:t>
            </a:r>
            <a:r>
              <a:rPr lang="ru-RU" altLang="en-US" sz="1800">
                <a:latin typeface="Times New Roman"/>
              </a:rPr>
              <a:t>. На памятниках Габдуллу Тукая изображают в тюбетейке, но в жизни он ходил с непокрытой головой, как русские поэты, а одно время даже надевал свободную рубашку на манер Льва Толстого. Шапочку, в которой Тукай запечатлен на одной из немногих сохранившихся фотографий, ему дал хозяин фотосалона, где сделали этот снимок.</a:t>
            </a:r>
          </a:p>
          <a:p>
            <a:pPr marL="0" indent="630047" eaLnBrk="0" latinLnBrk="0" hangingPunct="0">
              <a:buNone/>
              <a:defRPr/>
            </a:pPr>
            <a:r>
              <a:rPr lang="en-US" altLang="ru-RU" sz="1800">
                <a:latin typeface="Times New Roman"/>
              </a:rPr>
              <a:t>7.</a:t>
            </a:r>
            <a:r>
              <a:rPr lang="ru-RU" altLang="en-US" sz="1800">
                <a:latin typeface="Times New Roman"/>
              </a:rPr>
              <a:t> В день похорон Тукая, в знак траура по великому поэту, в Казани были закрыты практически все магазины и фабрики, а также отменены занятия в школах и медресе.</a:t>
            </a:r>
          </a:p>
          <a:p>
            <a:pPr marL="0" indent="630047" eaLnBrk="0" latinLnBrk="0" hangingPunct="0">
              <a:buNone/>
              <a:defRPr/>
            </a:pPr>
            <a:r>
              <a:rPr lang="en-US" altLang="ru-RU" sz="1800">
                <a:latin typeface="Times New Roman"/>
              </a:rPr>
              <a:t>8.</a:t>
            </a:r>
            <a:r>
              <a:rPr lang="ru-RU" altLang="en-US" sz="1800">
                <a:latin typeface="Times New Roman"/>
              </a:rPr>
              <a:t> В 1958 г</a:t>
            </a:r>
            <a:r>
              <a:rPr lang="en-US" altLang="ru-RU" sz="1800">
                <a:latin typeface="Times New Roman"/>
              </a:rPr>
              <a:t>.</a:t>
            </a:r>
            <a:r>
              <a:rPr lang="ru-RU" altLang="en-US" sz="1800">
                <a:latin typeface="Times New Roman"/>
              </a:rPr>
              <a:t>Министерством культуры Татарской АССР была учреждена ежегодная премия имени Габдуллы Тукая. </a:t>
            </a:r>
          </a:p>
          <a:p>
            <a:pPr marL="0" indent="630047" eaLnBrk="0" latinLnBrk="0" hangingPunct="0">
              <a:buNone/>
              <a:defRPr/>
            </a:pPr>
            <a:r>
              <a:rPr lang="en-US" altLang="ru-RU" sz="1800">
                <a:latin typeface="Times New Roman"/>
              </a:rPr>
              <a:t>9.</a:t>
            </a:r>
            <a:r>
              <a:rPr lang="ru-RU" altLang="en-US" sz="1800">
                <a:latin typeface="Times New Roman"/>
              </a:rPr>
              <a:t> По инициативе ЮНЕСКО 1986 год, год 100-летия поэта, был объявлен «годом Габдуллы Тукая». Спустя 25 лет </a:t>
            </a:r>
            <a:r>
              <a:rPr lang="ru-RU" altLang="en-US" sz="1800">
                <a:solidFill>
                  <a:srgbClr val="000000"/>
                </a:solidFill>
                <a:latin typeface="Times New Roman"/>
                <a:ea typeface="Times New Roman"/>
              </a:rPr>
              <a:t>Международная организация ТЮРКСОЙ </a:t>
            </a:r>
            <a:r>
              <a:rPr lang="en-US" altLang="ru-RU" sz="1800">
                <a:latin typeface="Times New Roman"/>
              </a:rPr>
              <a:t>2011</a:t>
            </a:r>
            <a:r>
              <a:rPr lang="ru-RU" altLang="en-US" sz="1800">
                <a:latin typeface="Times New Roman"/>
              </a:rPr>
              <a:t> год </a:t>
            </a:r>
            <a:r>
              <a:rPr lang="ru-RU" altLang="en-US" sz="1800">
                <a:solidFill>
                  <a:srgbClr val="000000"/>
                </a:solidFill>
                <a:latin typeface="Times New Roman"/>
                <a:ea typeface="Times New Roman"/>
              </a:rPr>
              <a:t> объявила </a:t>
            </a:r>
            <a:r>
              <a:rPr lang="ru-RU" altLang="en-US" sz="1800">
                <a:latin typeface="Times New Roman"/>
              </a:rPr>
              <a:t>«Годом Тукая»</a:t>
            </a:r>
            <a:r>
              <a:rPr lang="en-US" altLang="ru-RU" sz="1800">
                <a:latin typeface="Times New Roman"/>
              </a:rPr>
              <a:t>.</a:t>
            </a:r>
          </a:p>
          <a:p>
            <a:pPr marL="0" indent="630047" eaLnBrk="0" latinLnBrk="0" hangingPunct="0">
              <a:buNone/>
              <a:defRPr/>
            </a:pPr>
            <a:r>
              <a:rPr lang="en-US" altLang="ru-RU" sz="1800">
                <a:latin typeface="Times New Roman"/>
              </a:rPr>
              <a:t>10.</a:t>
            </a:r>
            <a:r>
              <a:rPr lang="ru-RU" altLang="en-US" sz="1800">
                <a:latin typeface="Times New Roman"/>
              </a:rPr>
              <a:t> </a:t>
            </a:r>
            <a:r>
              <a:rPr lang="en-US" altLang="ru-RU" sz="1800">
                <a:latin typeface="Times New Roman"/>
              </a:rPr>
              <a:t>За неполные 8 лет творческой жизни Габдулла Тукай успел написать 9 поэм, более 400 стихотворений, а также 350 рассказов, очерков и воспоминаний.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09601" y="0"/>
            <a:ext cx="10972798" cy="1143000"/>
          </a:xfrm>
        </p:spPr>
        <p:txBody>
          <a:bodyPr/>
          <a:lstStyle/>
          <a:p>
            <a:pPr>
              <a:defRPr/>
            </a:pPr>
            <a:r>
              <a:rPr lang="ru-RU" altLang="en-US" b="1">
                <a:latin typeface="Times New Roman"/>
              </a:rPr>
              <a:t>Электронные источники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7288" y="1143000"/>
            <a:ext cx="10972798" cy="5280025"/>
          </a:xfrm>
        </p:spPr>
        <p:txBody>
          <a:bodyPr>
            <a:normAutofit fontScale="92500"/>
          </a:bodyPr>
          <a:lstStyle/>
          <a:p>
            <a:pPr>
              <a:defRPr/>
            </a:pPr>
            <a:r>
              <a:rPr lang="ru-RU" altLang="en-US">
                <a:latin typeface="Times New Roman"/>
              </a:rPr>
              <a:t>Официальный сайт “Габдулла Тукай” </a:t>
            </a:r>
            <a:r>
              <a:rPr lang="en-US" altLang="ru-RU">
                <a:latin typeface="Times New Roman"/>
              </a:rPr>
              <a:t>-</a:t>
            </a:r>
            <a:r>
              <a:rPr lang="ru-RU" altLang="en-US">
                <a:latin typeface="Times New Roman"/>
              </a:rPr>
              <a:t> </a:t>
            </a:r>
            <a:r>
              <a:rPr lang="en-US" altLang="en-US">
                <a:latin typeface="Times New Roman"/>
              </a:rPr>
              <a:t>http://gabdullatukay.ru</a:t>
            </a:r>
          </a:p>
          <a:p>
            <a:pPr>
              <a:defRPr/>
            </a:pPr>
            <a:r>
              <a:rPr lang="ru-RU" altLang="en-US">
                <a:latin typeface="Times New Roman"/>
              </a:rPr>
              <a:t>Литературный музей Габдуллы Тукая </a:t>
            </a:r>
            <a:r>
              <a:rPr lang="en-US" altLang="ru-RU">
                <a:latin typeface="Times New Roman"/>
              </a:rPr>
              <a:t>-</a:t>
            </a:r>
            <a:r>
              <a:rPr lang="ru-RU" altLang="en-US">
                <a:latin typeface="Times New Roman"/>
              </a:rPr>
              <a:t> </a:t>
            </a:r>
            <a:r>
              <a:rPr lang="en-US" altLang="en-US">
                <a:latin typeface="Times New Roman"/>
              </a:rPr>
              <a:t>https://g-tukay.tatmuseum.ru</a:t>
            </a:r>
          </a:p>
          <a:p>
            <a:pPr>
              <a:defRPr/>
            </a:pPr>
            <a:r>
              <a:rPr lang="ru-RU" altLang="en-US">
                <a:latin typeface="Times New Roman"/>
              </a:rPr>
              <a:t>Центр татарской литературы </a:t>
            </a:r>
            <a:r>
              <a:rPr lang="en-US" altLang="ru-RU">
                <a:latin typeface="Times New Roman"/>
              </a:rPr>
              <a:t>-</a:t>
            </a:r>
            <a:r>
              <a:rPr lang="ru-RU" altLang="en-US">
                <a:latin typeface="Times New Roman"/>
              </a:rPr>
              <a:t> </a:t>
            </a:r>
            <a:r>
              <a:rPr lang="az-Cyrl-AZ" altLang="en-US">
                <a:latin typeface="Times New Roman"/>
              </a:rPr>
              <a:t>https://tatkniga.ru/search/?q=тукай</a:t>
            </a:r>
            <a:r>
              <a:rPr lang="ru-RU" altLang="en-US">
                <a:latin typeface="Times New Roman"/>
              </a:rPr>
              <a:t> </a:t>
            </a:r>
          </a:p>
          <a:p>
            <a:pPr>
              <a:defRPr/>
            </a:pPr>
            <a:r>
              <a:rPr lang="ru-RU" altLang="en-US">
                <a:latin typeface="Times New Roman"/>
              </a:rPr>
              <a:t>Татарская электронная библиотека </a:t>
            </a:r>
            <a:r>
              <a:rPr lang="en-US" altLang="ru-RU">
                <a:latin typeface="Times New Roman"/>
              </a:rPr>
              <a:t>-</a:t>
            </a:r>
            <a:r>
              <a:rPr lang="ru-RU" altLang="en-US">
                <a:latin typeface="Times New Roman"/>
              </a:rPr>
              <a:t> </a:t>
            </a:r>
            <a:r>
              <a:rPr lang="en-US" altLang="en-US">
                <a:latin typeface="Times New Roman"/>
              </a:rPr>
              <a:t>http://www.kitap.net.ru/tukay.php</a:t>
            </a:r>
          </a:p>
          <a:p>
            <a:pPr>
              <a:defRPr/>
            </a:pPr>
            <a:r>
              <a:rPr lang="ru-RU" altLang="en-US">
                <a:latin typeface="Times New Roman"/>
              </a:rPr>
              <a:t>Книги Тукая </a:t>
            </a:r>
            <a:r>
              <a:rPr lang="en-US" altLang="ru-RU">
                <a:latin typeface="Times New Roman"/>
              </a:rPr>
              <a:t>-</a:t>
            </a:r>
            <a:r>
              <a:rPr lang="ru-RU" altLang="en-US">
                <a:latin typeface="Times New Roman"/>
              </a:rPr>
              <a:t> </a:t>
            </a:r>
            <a:r>
              <a:rPr lang="en-US" altLang="en-US">
                <a:latin typeface="Times New Roman"/>
              </a:rPr>
              <a:t>https://avidreaders.ru/author/tukay-gabdulla-muhamedgarifovich/</a:t>
            </a:r>
          </a:p>
          <a:p>
            <a:pPr>
              <a:defRPr/>
            </a:pPr>
            <a:r>
              <a:rPr lang="ru-RU" altLang="en-US">
                <a:latin typeface="Times New Roman"/>
              </a:rPr>
              <a:t>Татарский интернет</a:t>
            </a:r>
            <a:r>
              <a:rPr lang="en-US" altLang="ru-RU">
                <a:latin typeface="Times New Roman"/>
              </a:rPr>
              <a:t>-</a:t>
            </a:r>
            <a:r>
              <a:rPr lang="ru-RU" altLang="en-US">
                <a:latin typeface="Times New Roman"/>
              </a:rPr>
              <a:t>журнал </a:t>
            </a:r>
            <a:r>
              <a:rPr lang="en-US" altLang="ru-RU">
                <a:latin typeface="Times New Roman"/>
              </a:rPr>
              <a:t>-</a:t>
            </a:r>
            <a:r>
              <a:rPr lang="ru-RU" altLang="en-US">
                <a:latin typeface="Times New Roman"/>
              </a:rPr>
              <a:t> </a:t>
            </a:r>
            <a:r>
              <a:rPr lang="en-US" altLang="en-US">
                <a:latin typeface="Times New Roman"/>
              </a:rPr>
              <a:t>http://karaakkosh.com/stihi-gabdulla-tukay.html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09599" y="476631"/>
            <a:ext cx="10972798" cy="94100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altLang="en-US" sz="3555" b="1">
                <a:latin typeface="Times New Roman"/>
              </a:rPr>
              <a:t>Мультфильмы по стихам Г</a:t>
            </a:r>
            <a:r>
              <a:rPr lang="en-US" altLang="ru-RU" sz="3555" b="1">
                <a:latin typeface="Times New Roman"/>
              </a:rPr>
              <a:t>.</a:t>
            </a:r>
            <a:r>
              <a:rPr lang="ru-RU" altLang="en-US" sz="3555" b="1">
                <a:latin typeface="Times New Roman"/>
              </a:rPr>
              <a:t> Тукая на русском</a:t>
            </a:r>
            <a:r>
              <a:rPr lang="en-US" altLang="ru-RU" sz="3555" b="1">
                <a:latin typeface="Times New Roman"/>
              </a:rPr>
              <a:t>,</a:t>
            </a:r>
            <a:r>
              <a:rPr lang="ru-RU" altLang="en-US" sz="3555" b="1">
                <a:latin typeface="Times New Roman"/>
              </a:rPr>
              <a:t> татарском и английском языках</a:t>
            </a:r>
          </a:p>
          <a:p>
            <a:pPr>
              <a:defRPr/>
            </a:pPr>
            <a:endParaRPr lang="en-US" alt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599" y="1356741"/>
            <a:ext cx="5486401" cy="5501259"/>
          </a:xfrm>
        </p:spPr>
        <p:txBody>
          <a:bodyPr/>
          <a:lstStyle/>
          <a:p>
            <a:pPr>
              <a:defRPr/>
            </a:pPr>
            <a:r>
              <a:rPr lang="ru-RU" altLang="en-US">
                <a:latin typeface="Times New Roman"/>
              </a:rPr>
              <a:t>Мультфильм "Кырлай" по мотивам стихотворения "Родная деревня" (1909). Производство — Группа компаний "Мастер" и объединение "Татармультфильм" (2011).</a:t>
            </a:r>
          </a:p>
          <a:p>
            <a:pPr>
              <a:defRPr/>
            </a:pPr>
            <a:r>
              <a:rPr lang="en-US" altLang="en-US">
                <a:latin typeface="Times New Roman"/>
              </a:rPr>
              <a:t>http://gabdullatukay.ru/rus/video/multfilmy/multfilm-quot-kyrlaj-quot-po-stihotvoreniyu-g-tukaya/</a:t>
            </a:r>
          </a:p>
          <a:p>
            <a:pPr>
              <a:defRPr/>
            </a:pPr>
            <a:endParaRPr lang="ru-RU" altLang="en-US">
              <a:latin typeface="Times New Roman"/>
            </a:endParaRPr>
          </a:p>
          <a:p>
            <a:pPr>
              <a:defRPr/>
            </a:pPr>
            <a:endParaRPr lang="ru-RU" alt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598" y="947134"/>
            <a:ext cx="5384799" cy="5179028"/>
          </a:xfrm>
        </p:spPr>
        <p:txBody>
          <a:bodyPr/>
          <a:lstStyle/>
          <a:p>
            <a:pPr>
              <a:buNone/>
              <a:defRPr/>
            </a:pPr>
            <a:endParaRPr lang="ru-RU" altLang="en-US">
              <a:latin typeface="Times New Roman"/>
            </a:endParaRPr>
          </a:p>
          <a:p>
            <a:pPr>
              <a:defRPr/>
            </a:pPr>
            <a:r>
              <a:rPr lang="ru-RU" altLang="en-US">
                <a:latin typeface="Times New Roman"/>
              </a:rPr>
              <a:t>Мультфильм  по мотивам стихотворения "Мышь, попавшая в молоко" (1907). Производство — Группа компаний "Мастер" и объединение "Татармультфильм" (2011).</a:t>
            </a:r>
          </a:p>
          <a:p>
            <a:pPr>
              <a:defRPr/>
            </a:pPr>
            <a:r>
              <a:rPr lang="en-US" altLang="en-US">
                <a:latin typeface="Times New Roman"/>
              </a:rPr>
              <a:t>http://gabdullatukay.ru/rus/video/multfilmy/multfilm-quot-mysh-popavshaya-v-moloko-quot-po-stihotvoreniyu-g-tukaya/</a:t>
            </a:r>
          </a:p>
          <a:p>
            <a:pPr>
              <a:defRPr/>
            </a:pPr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altLang="en-US" sz="3200" b="1">
                <a:latin typeface="Times New Roman"/>
              </a:rPr>
              <a:t>Онлайн викторины</a:t>
            </a:r>
            <a:r>
              <a:rPr lang="en-US" altLang="ru-RU" sz="3200" b="1">
                <a:latin typeface="Times New Roman"/>
              </a:rPr>
              <a:t>,</a:t>
            </a:r>
            <a:r>
              <a:rPr lang="ru-RU" altLang="en-US" sz="3200" b="1">
                <a:latin typeface="Times New Roman"/>
              </a:rPr>
              <a:t> кроссворды</a:t>
            </a:r>
            <a:r>
              <a:rPr lang="en-US" altLang="ru-RU" sz="3200" b="1">
                <a:latin typeface="Times New Roman"/>
              </a:rPr>
              <a:t>,</a:t>
            </a:r>
            <a:r>
              <a:rPr lang="ru-RU" altLang="en-US" sz="3200" b="1">
                <a:latin typeface="Times New Roman"/>
              </a:rPr>
              <a:t> тесты по биографии и творчеству Г</a:t>
            </a:r>
            <a:r>
              <a:rPr lang="en-US" altLang="ru-RU" sz="3200" b="1">
                <a:latin typeface="Times New Roman"/>
              </a:rPr>
              <a:t>.</a:t>
            </a:r>
            <a:r>
              <a:rPr lang="ru-RU" altLang="en-US" sz="3200" b="1">
                <a:latin typeface="Times New Roman"/>
              </a:rPr>
              <a:t> Тукая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599" y="1600200"/>
            <a:ext cx="5384799" cy="4525963"/>
          </a:xfrm>
        </p:spPr>
        <p:txBody>
          <a:bodyPr>
            <a:normAutofit fontScale="92500"/>
          </a:bodyPr>
          <a:lstStyle/>
          <a:p>
            <a:pPr>
              <a:defRPr/>
            </a:pPr>
            <a:r>
              <a:rPr lang="en-US" altLang="en-US">
                <a:latin typeface="Times New Roman"/>
              </a:rPr>
              <a:t>https://obrazovaka.ru/test/po-biografii-tukaya-s-otvetami.html</a:t>
            </a:r>
          </a:p>
          <a:p>
            <a:pPr>
              <a:defRPr/>
            </a:pPr>
            <a:r>
              <a:rPr lang="en-US" altLang="en-US">
                <a:latin typeface="Times New Roman"/>
              </a:rPr>
              <a:t>https://realnoevremya.ru/articles/121972-test-na-znanie-biografii-gabdully-tukaya</a:t>
            </a:r>
          </a:p>
          <a:p>
            <a:pPr>
              <a:defRPr/>
            </a:pPr>
            <a:r>
              <a:rPr lang="az-Cyrl-AZ" altLang="en-US">
                <a:latin typeface="Times New Roman"/>
              </a:rPr>
              <a:t>https://educontest.net/ru/3428653/тест-тукай/</a:t>
            </a:r>
          </a:p>
          <a:p>
            <a:pPr>
              <a:defRPr/>
            </a:pPr>
            <a:r>
              <a:rPr lang="en-US" altLang="en-US">
                <a:latin typeface="Times New Roman"/>
              </a:rPr>
              <a:t>http://tukay.ru/prezentaciya/test-po-proizvedeniyam-gabdully-tukaya-v-forme-viktoriny-11/</a:t>
            </a:r>
            <a:endParaRPr lang="en-US" altLang="en-US"/>
          </a:p>
          <a:p>
            <a:pPr>
              <a:defRPr/>
            </a:pPr>
            <a:endParaRPr lang="az-Cyrl-AZ" alt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>
              <a:defRPr/>
            </a:pPr>
            <a:r>
              <a:rPr lang="en-US" altLang="en-US">
                <a:latin typeface="Times New Roman"/>
              </a:rPr>
              <a:t>https://onlinetestpad.com/ru/crossword/5661-gabdulla-tukaj-tormyshy</a:t>
            </a:r>
          </a:p>
          <a:p>
            <a:pPr>
              <a:defRPr/>
            </a:pPr>
            <a:r>
              <a:rPr lang="en-US" altLang="en-US">
                <a:latin typeface="Times New Roman"/>
              </a:rPr>
              <a:t>http://vneuroka.ru/krossvordy/tatarcha_krossvord_gabdulla_tukaj_balalar_ochen-342/</a:t>
            </a:r>
          </a:p>
          <a:p>
            <a:pPr>
              <a:defRPr/>
            </a:pPr>
            <a:r>
              <a:rPr lang="en-US" altLang="en-US">
                <a:latin typeface="Times New Roman"/>
              </a:rPr>
              <a:t>https://kopilkaurokov.ru/nachalniyeKlassi/presentacii/2-klass-ukuchylary-chien-g-tukai-s-rl-rie-buiencha-krossvord</a:t>
            </a:r>
          </a:p>
          <a:p>
            <a:pPr>
              <a:defRPr/>
            </a:pPr>
            <a:r>
              <a:rPr lang="az-Cyrl-AZ" altLang="en-US">
                <a:latin typeface="Times New Roman"/>
              </a:rPr>
              <a:t>https://urok.1sept.ru/статьи/563830/</a:t>
            </a:r>
          </a:p>
          <a:p>
            <a:pPr>
              <a:defRPr/>
            </a:pPr>
            <a:endParaRPr lang="en-US" altLang="en-US"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6096000" y="1714500"/>
            <a:ext cx="2591183" cy="3429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927603" y="1987164"/>
            <a:ext cx="3384423" cy="460375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7367014" y="2304288"/>
            <a:ext cx="3065062" cy="396950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263270" y="2077337"/>
            <a:ext cx="3457863" cy="442341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3262716" y="972561"/>
            <a:ext cx="3861474" cy="53012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8382000" y="1433446"/>
            <a:ext cx="3810000" cy="50673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7124190" y="2615979"/>
            <a:ext cx="3307886" cy="424202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9"/>
          <a:stretch>
            <a:fillRect/>
          </a:stretch>
        </p:blipFill>
        <p:spPr>
          <a:xfrm>
            <a:off x="7896225" y="1559558"/>
            <a:ext cx="3519845" cy="458114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675571" y="0"/>
            <a:ext cx="7272910" cy="692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altLang="en-US"/>
          </a:p>
        </p:txBody>
      </p:sp>
      <p:sp>
        <p:nvSpPr>
          <p:cNvPr id="16" name="Название 1"/>
          <p:cNvSpPr>
            <a:spLocks noGrp="1"/>
          </p:cNvSpPr>
          <p:nvPr>
            <p:ph type="title"/>
          </p:nvPr>
        </p:nvSpPr>
        <p:spPr>
          <a:xfrm>
            <a:off x="443272" y="0"/>
            <a:ext cx="10972798" cy="692657"/>
          </a:xfrm>
        </p:spPr>
        <p:txBody>
          <a:bodyPr vert="horz" lIns="91440" tIns="45720" rIns="91440" bIns="45720" anchor="ctr">
            <a:normAutofit fontScale="90000"/>
          </a:bodyPr>
          <a:lstStyle/>
          <a:p>
            <a:pPr>
              <a:defRPr/>
            </a:pPr>
            <a:r>
              <a:rPr lang="ru-RU" altLang="en-US" b="1">
                <a:latin typeface="Times New Roman"/>
              </a:rPr>
              <a:t>Детские книги Г</a:t>
            </a:r>
            <a:r>
              <a:rPr lang="en-US" altLang="ru-RU" b="1">
                <a:latin typeface="Times New Roman"/>
              </a:rPr>
              <a:t>.</a:t>
            </a:r>
            <a:r>
              <a:rPr lang="ru-RU" altLang="en-US" b="1">
                <a:latin typeface="Times New Roman"/>
              </a:rPr>
              <a:t> Тукая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tretch>
            <a:fillRect/>
          </a:stretch>
        </p:blipFill>
        <p:spPr>
          <a:xfrm>
            <a:off x="263270" y="779749"/>
            <a:ext cx="3168396" cy="41507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263268" y="0"/>
            <a:ext cx="11319129" cy="119672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altLang="en-US" b="1">
                <a:latin typeface="Times New Roman"/>
              </a:rPr>
              <a:t>Комиксы по сказкам Г</a:t>
            </a:r>
            <a:r>
              <a:rPr lang="en-US" altLang="ru-RU" b="1">
                <a:latin typeface="Times New Roman"/>
              </a:rPr>
              <a:t>.</a:t>
            </a:r>
            <a:r>
              <a:rPr lang="ru-RU" altLang="en-US" b="1">
                <a:latin typeface="Times New Roman"/>
              </a:rPr>
              <a:t> Тукая</a:t>
            </a:r>
          </a:p>
          <a:p>
            <a:pPr>
              <a:defRPr/>
            </a:pPr>
            <a:r>
              <a:rPr lang="en-US" altLang="ru-RU" b="1">
                <a:latin typeface="Times New Roman"/>
              </a:rPr>
              <a:t>(</a:t>
            </a:r>
            <a:r>
              <a:rPr lang="az-Cyrl-AZ" altLang="en-US" b="1">
                <a:latin typeface="Times New Roman"/>
              </a:rPr>
              <a:t>https://mardesign.ru/portfolio/комиксы/</a:t>
            </a:r>
            <a:r>
              <a:rPr lang="en-US" altLang="ru-RU" b="1">
                <a:latin typeface="Times New Roman"/>
              </a:rPr>
              <a:t>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43855" y="5261705"/>
            <a:ext cx="6984874" cy="1596295"/>
          </a:xfrm>
        </p:spPr>
        <p:txBody>
          <a:bodyPr vert="horz" wrap="square" lIns="91440" tIns="45720" rIns="91440" bIns="45720" anchor="t">
            <a:normAutofit fontScale="85000" lnSpcReduction="10000"/>
          </a:bodyPr>
          <a:lstStyle/>
          <a:p>
            <a:pPr eaLnBrk="0" latinLnBrk="0" hangingPunct="0"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Дизайнеры из Москвы Айдар и Ляйсан Марданшины представили проект комиксов по сказкам татарского поэта Габдуллы Тукая «Водяная» и «Шурале»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3287648" y="1920079"/>
            <a:ext cx="4811126" cy="30178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3665410"/>
            <a:ext cx="4387895" cy="31925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7637212" y="1196720"/>
            <a:ext cx="4291517" cy="31451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 idx="0"/>
          </p:nvPr>
        </p:nvSpPr>
        <p:spPr>
          <a:xfrm>
            <a:off x="609601" y="548639"/>
            <a:ext cx="11175111" cy="86410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altLang="en-US" b="1">
                <a:latin typeface="Times New Roman"/>
              </a:rPr>
              <a:t>Путь Тукая </a:t>
            </a:r>
            <a:r>
              <a:rPr lang="en-US" altLang="ru-RU" b="1">
                <a:latin typeface="Times New Roman"/>
              </a:rPr>
              <a:t>-</a:t>
            </a:r>
            <a:r>
              <a:rPr lang="ru-RU" altLang="en-US" b="1">
                <a:latin typeface="Times New Roman"/>
              </a:rPr>
              <a:t> Тукай юлы </a:t>
            </a:r>
            <a:endParaRPr lang="ru-RU" altLang="en-US" b="1">
              <a:latin typeface="Times New Roman"/>
            </a:endParaRPr>
          </a:p>
          <a:p>
            <a:pPr>
              <a:defRPr/>
            </a:pPr>
            <a:r>
              <a:rPr lang="en-US" altLang="ru-RU" sz="3555">
                <a:latin typeface="Times New Roman"/>
              </a:rPr>
              <a:t>(</a:t>
            </a:r>
            <a:r>
              <a:rPr lang="ru-RU" altLang="en-US" sz="3555">
                <a:latin typeface="Times New Roman"/>
              </a:rPr>
              <a:t>новый культурно</a:t>
            </a:r>
            <a:r>
              <a:rPr lang="en-US" altLang="ru-RU" sz="3555">
                <a:latin typeface="Times New Roman"/>
              </a:rPr>
              <a:t>-</a:t>
            </a:r>
            <a:r>
              <a:rPr lang="ru-RU" altLang="en-US" sz="3555">
                <a:latin typeface="Times New Roman"/>
              </a:rPr>
              <a:t>паломнический</a:t>
            </a:r>
            <a:r>
              <a:rPr lang="en-US" altLang="ru-RU" sz="3555">
                <a:latin typeface="Times New Roman"/>
              </a:rPr>
              <a:t>,</a:t>
            </a:r>
            <a:r>
              <a:rPr lang="ru-RU" altLang="en-US" sz="3555">
                <a:latin typeface="Times New Roman"/>
              </a:rPr>
              <a:t> экологический</a:t>
            </a:r>
            <a:r>
              <a:rPr lang="en-US" altLang="ru-RU" sz="3555">
                <a:latin typeface="Times New Roman"/>
              </a:rPr>
              <a:t>,</a:t>
            </a:r>
            <a:r>
              <a:rPr lang="ru-RU" altLang="en-US" sz="3555">
                <a:latin typeface="Times New Roman"/>
              </a:rPr>
              <a:t> </a:t>
            </a:r>
            <a:endParaRPr lang="ru-RU" altLang="en-US" sz="3555">
              <a:latin typeface="Times New Roman"/>
            </a:endParaRPr>
          </a:p>
          <a:p>
            <a:pPr>
              <a:defRPr/>
            </a:pPr>
            <a:r>
              <a:rPr lang="ru-RU" altLang="en-US" sz="3555">
                <a:latin typeface="Times New Roman"/>
              </a:rPr>
              <a:t>пешеходный</a:t>
            </a:r>
            <a:r>
              <a:rPr lang="en-US" altLang="ru-RU" sz="3555">
                <a:latin typeface="Times New Roman"/>
              </a:rPr>
              <a:t>,</a:t>
            </a:r>
            <a:r>
              <a:rPr lang="ru-RU" altLang="en-US" sz="3555">
                <a:latin typeface="Times New Roman"/>
              </a:rPr>
              <a:t> велосипедный туристический маршрут</a:t>
            </a:r>
            <a:r>
              <a:rPr lang="en-US" altLang="ru-RU" sz="3555">
                <a:latin typeface="Times New Roman"/>
              </a:rPr>
              <a:t>)</a:t>
            </a:r>
            <a:endParaRPr lang="en-US" altLang="ru-RU" sz="3555">
              <a:latin typeface="Times New Roman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56044" y="2028476"/>
            <a:ext cx="5735955" cy="4437126"/>
          </a:xfrm>
        </p:spPr>
        <p:txBody>
          <a:bodyPr vert="horz" wrap="square" lIns="91440" tIns="45720" rIns="91440" bIns="45720" anchor="t">
            <a:normAutofit fontScale="70000" lnSpcReduction="20000"/>
          </a:bodyPr>
          <a:lstStyle/>
          <a:p>
            <a:pPr marL="0" indent="270033" algn="just" eaLnBrk="0" latinLnBrk="0" hangingPunct="0">
              <a:buNone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В 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2019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 г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.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 в Республике Татарстан заработал первый пешеходный и велодорожный  туристический маршрут «Тукай юлы»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,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 который проходит по исторической родине поэта и вбирает лучшие традиции древних паломнических путей, дополняет их местным колоритом и традициями.</a:t>
            </a:r>
            <a:endParaRPr lang="ru-RU" altLang="en-US">
              <a:solidFill>
                <a:schemeClr val="tx1"/>
              </a:solidFill>
              <a:latin typeface="Times New Roman"/>
            </a:endParaRPr>
          </a:p>
          <a:p>
            <a:pPr marL="0" indent="270002" algn="just" eaLnBrk="0" latinLnBrk="0" hangingPunct="0">
              <a:buNone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Маршрут составляет более 200 км, начинаться от Музея Тукая в Казани и проходит через места, связанные с именем Габдуллы Тукая 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(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охватывает Арский, Атнинский, Балтасинский, Высокогорский районы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)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. </a:t>
            </a:r>
            <a:endParaRPr lang="ru-RU" altLang="en-US">
              <a:solidFill>
                <a:schemeClr val="tx1"/>
              </a:solidFill>
              <a:latin typeface="Times New Roman"/>
            </a:endParaRPr>
          </a:p>
          <a:p>
            <a:pPr marL="0" indent="270033" algn="just" eaLnBrk="0" latinLnBrk="0" hangingPunct="0">
              <a:buNone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Участники могут самостоятельно выбирать протяженность маршрута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: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 одно-двухдневный тур, или 5-7 дневный поход с туристическими палатками.</a:t>
            </a:r>
            <a:endParaRPr lang="ru-RU" altLang="en-US">
              <a:solidFill>
                <a:schemeClr val="tx1"/>
              </a:solidFill>
              <a:latin typeface="Times New Roman"/>
            </a:endParaRPr>
          </a:p>
          <a:p>
            <a:pPr eaLnBrk="0" latinLnBrk="0" hangingPunct="0">
              <a:defRPr/>
            </a:pPr>
            <a:endParaRPr lang="ru-RU" altLang="en-US">
              <a:solidFill>
                <a:schemeClr val="tx1"/>
              </a:solidFill>
              <a:latin typeface="Times New Roman"/>
            </a:endParaRPr>
          </a:p>
          <a:p>
            <a:pPr>
              <a:defRPr/>
            </a:pPr>
            <a:endParaRPr kumimoji="0" lang="en-US" altLang="en-US" b="0" i="0" u="none" strike="noStrike" kern="1200" cap="none" normalizeH="0">
              <a:solidFill>
                <a:schemeClr val="tx1"/>
              </a:solidFill>
              <a:latin typeface="Times New Roman"/>
              <a:ea typeface="+mn-ea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251869" y="2028476"/>
            <a:ext cx="6204175" cy="41735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spd="med" mc:Ignorable="p14" p14:dur="1500">
        <p:split orient="vert"/>
      </p:transition>
    </mc:Choice>
    <mc:Fallback>
      <p:transition xmlns:mc="http://schemas.openxmlformats.org/markup-compatibility/2006" xmlns:hp="http://schemas.haansoft.com/office/presentation/8.0" spd="med" mc:Ignorable="hp" hp:hslDur="15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0" y="1457325"/>
            <a:ext cx="6464934" cy="5400675"/>
          </a:xfrm>
        </p:spPr>
        <p:txBody>
          <a:bodyPr vert="horz" wrap="square" lIns="91440" tIns="45720" rIns="91440" bIns="45720" anchor="t">
            <a:normAutofit fontScale="77500" lnSpcReduction="20000"/>
          </a:bodyPr>
          <a:lstStyle/>
          <a:p>
            <a:pPr defTabSz="914400" eaLnBrk="0" latinLnBrk="0" hangingPunct="0">
              <a:buFont typeface="Arial"/>
              <a:buChar char="•"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Открытие первого туристического маршрута состоялось 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29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 июня 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2019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 г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.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 на станции Арск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.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 Путешественники прошли пешком и проехали по первому этапу проекта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: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 Нижние Метески 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-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 Верхние Метески 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-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 Мендюш 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-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 Старый Кырлай 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-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 Новый Яваш 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-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 Новый Кырлай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.</a:t>
            </a:r>
          </a:p>
          <a:p>
            <a:pPr defTabSz="914400" eaLnBrk="0" latinLnBrk="0" hangingPunct="0">
              <a:buFont typeface="Arial"/>
              <a:buChar char="•"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На пути следования участников маршрута знакомились с культурой и бытом татарской деревни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,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 любовались живописными картинами природы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,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 угощались блюдами татарской кухни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.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 Музей Габдуллы Тукая и насыщенная культурная программа 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-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 стали заключительным аккордом на открытии первого туристического маршрута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.</a:t>
            </a:r>
          </a:p>
          <a:p>
            <a:pPr defTabSz="914400" eaLnBrk="0" latinLnBrk="0" hangingPunct="0">
              <a:buFont typeface="Arial"/>
              <a:buChar char="•"/>
              <a:defRPr/>
            </a:pPr>
            <a:r>
              <a:rPr lang="en-US" altLang="ru-RU">
                <a:solidFill>
                  <a:schemeClr val="tx1"/>
                </a:solidFill>
                <a:latin typeface="Times New Roman"/>
              </a:rPr>
              <a:t>На протяжении всего «Пути Тукая» работает сотовая сеть, а также беспроводной интернет. 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Участники м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о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гут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 сразу делиться фотографиями и видеозаметками со своими друзьями.</a:t>
            </a:r>
          </a:p>
        </p:txBody>
      </p:sp>
      <p:sp>
        <p:nvSpPr>
          <p:cNvPr id="5" name="Объект 3"/>
          <p:cNvSpPr/>
          <p:nvPr/>
        </p:nvSpPr>
        <p:spPr>
          <a:xfrm>
            <a:off x="-504063" y="2604246"/>
            <a:ext cx="5735955" cy="2517870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marL="342900" indent="-342900" algn="l" defTabSz="914400" rtl="0" eaLnBrk="1" latinLnBrk="1" hangingPunct="1">
              <a:spcBef>
                <a:spcPct val="20000"/>
              </a:spcBef>
              <a:buFont typeface="Arial"/>
              <a:buChar char="•"/>
              <a:defRPr/>
            </a:pPr>
            <a:endParaRPr kumimoji="0" lang="ru-RU" altLang="en-US" sz="2800" b="0" i="0" u="none" strike="noStrike" kern="1200" cap="none" normalizeH="0" baseline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42900" indent="-342900" algn="l" defTabSz="914400" rtl="0" eaLnBrk="1" latinLnBrk="1" hangingPunct="1">
              <a:spcBef>
                <a:spcPct val="20000"/>
              </a:spcBef>
              <a:buFont typeface="Arial"/>
              <a:buChar char="•"/>
              <a:defRPr/>
            </a:pPr>
            <a:endParaRPr kumimoji="0" lang="ru-RU" altLang="en-US" sz="2800" b="0" i="0" u="none" strike="noStrike" kern="1200" cap="none" normalizeH="0" baseline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42900" indent="-342900" algn="l" defTabSz="914400" rtl="0" eaLnBrk="1" latinLnBrk="1" hangingPunct="1">
              <a:spcBef>
                <a:spcPct val="20000"/>
              </a:spcBef>
              <a:buFont typeface="Arial"/>
              <a:buChar char="•"/>
              <a:defRPr/>
            </a:pPr>
            <a:endParaRPr kumimoji="0" lang="ru-RU" altLang="en-US" sz="2800" b="0" i="0" u="none" strike="noStrike" kern="1200" cap="none" normalizeH="0" baseline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42900" indent="-342900" algn="l" defTabSz="914400" rtl="0" eaLnBrk="1" latinLnBrk="1" hangingPunct="1">
              <a:spcBef>
                <a:spcPct val="20000"/>
              </a:spcBef>
              <a:buFont typeface="Arial"/>
              <a:buChar char="•"/>
              <a:defRPr/>
            </a:pPr>
            <a:endParaRPr kumimoji="0" lang="ru-RU" altLang="en-US" sz="2800" b="0" i="0" u="none" strike="noStrike" kern="1200" cap="none" normalizeH="0" baseline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42900" indent="-342900" algn="l" defTabSz="914400" rtl="0" eaLnBrk="1" latinLnBrk="1" hangingPunct="1">
              <a:spcBef>
                <a:spcPct val="20000"/>
              </a:spcBef>
              <a:buFont typeface="Arial"/>
              <a:buChar char="•"/>
              <a:defRPr/>
            </a:pPr>
            <a:endParaRPr kumimoji="0" lang="ru-RU" altLang="en-US" sz="2800" b="0" i="0" u="none" strike="noStrike" kern="1200" cap="none" normalizeH="0" baseline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55369" y="398145"/>
            <a:ext cx="9721217" cy="638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3600" b="1">
                <a:latin typeface="Times New Roman"/>
              </a:rPr>
              <a:t>http://tuqay-yuli.ru/#open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6495169" y="2060829"/>
            <a:ext cx="5433561" cy="26643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09601" y="197738"/>
            <a:ext cx="10972798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altLang="en-US" sz="3600" b="1">
                <a:latin typeface="Times New Roman"/>
              </a:rPr>
              <a:t>Требования к участнику маршрута </a:t>
            </a:r>
          </a:p>
          <a:p>
            <a:pPr>
              <a:defRPr/>
            </a:pPr>
            <a:r>
              <a:rPr lang="ru-RU" altLang="en-US" sz="3600" b="1">
                <a:latin typeface="Times New Roman"/>
              </a:rPr>
              <a:t>“Путь Тукая </a:t>
            </a:r>
            <a:r>
              <a:rPr lang="en-US" altLang="ru-RU" sz="3600" b="1">
                <a:latin typeface="Times New Roman"/>
              </a:rPr>
              <a:t>-</a:t>
            </a:r>
            <a:r>
              <a:rPr lang="ru-RU" altLang="en-US" sz="3600" b="1">
                <a:latin typeface="Times New Roman"/>
              </a:rPr>
              <a:t> Тукай юлы”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1" y="1484757"/>
            <a:ext cx="11247119" cy="4752594"/>
          </a:xfrm>
        </p:spPr>
        <p:txBody>
          <a:bodyPr vert="horz" wrap="square" lIns="91440" tIns="45720" rIns="91440" bIns="45720" anchor="t">
            <a:normAutofit fontScale="92500" lnSpcReduction="20000"/>
          </a:bodyPr>
          <a:lstStyle/>
          <a:p>
            <a:pPr eaLnBrk="0" latinLnBrk="0" hangingPunct="0">
              <a:defRPr/>
            </a:pPr>
            <a:r>
              <a:rPr lang="ru-RU" altLang="en-US" sz="3200">
                <a:solidFill>
                  <a:schemeClr val="tx1"/>
                </a:solidFill>
                <a:latin typeface="Times New Roman"/>
              </a:rPr>
              <a:t>Минимальная физическая подготовка. </a:t>
            </a:r>
          </a:p>
          <a:p>
            <a:pPr eaLnBrk="0" latinLnBrk="0" hangingPunct="0">
              <a:defRPr/>
            </a:pPr>
            <a:r>
              <a:rPr lang="ru-RU" altLang="en-US" sz="3200">
                <a:solidFill>
                  <a:schemeClr val="tx1"/>
                </a:solidFill>
                <a:latin typeface="Times New Roman"/>
              </a:rPr>
              <a:t>Максимальная мотивация. </a:t>
            </a:r>
          </a:p>
          <a:p>
            <a:pPr eaLnBrk="0" latinLnBrk="0" hangingPunct="0">
              <a:defRPr/>
            </a:pPr>
            <a:r>
              <a:rPr lang="ru-RU" altLang="en-US" sz="3200">
                <a:solidFill>
                  <a:schemeClr val="tx1"/>
                </a:solidFill>
                <a:latin typeface="Times New Roman"/>
              </a:rPr>
              <a:t>Удобная обувь и одежда </a:t>
            </a:r>
            <a:r>
              <a:rPr lang="en-US" altLang="ru-RU" sz="3200">
                <a:solidFill>
                  <a:schemeClr val="tx1"/>
                </a:solidFill>
                <a:latin typeface="Times New Roman"/>
              </a:rPr>
              <a:t>(</a:t>
            </a:r>
            <a:r>
              <a:rPr lang="ru-RU" altLang="en-US" sz="3200">
                <a:solidFill>
                  <a:schemeClr val="tx1"/>
                </a:solidFill>
                <a:latin typeface="Times New Roman"/>
              </a:rPr>
              <a:t>дождевик</a:t>
            </a:r>
            <a:r>
              <a:rPr lang="en-US" altLang="ru-RU" sz="3200">
                <a:solidFill>
                  <a:schemeClr val="tx1"/>
                </a:solidFill>
                <a:latin typeface="Times New Roman"/>
              </a:rPr>
              <a:t>),</a:t>
            </a:r>
            <a:r>
              <a:rPr lang="ru-RU" altLang="en-US" sz="3200">
                <a:solidFill>
                  <a:schemeClr val="tx1"/>
                </a:solidFill>
                <a:latin typeface="Times New Roman"/>
              </a:rPr>
              <a:t> головной убор. </a:t>
            </a:r>
          </a:p>
          <a:p>
            <a:pPr eaLnBrk="0" latinLnBrk="0" hangingPunct="0">
              <a:defRPr/>
            </a:pPr>
            <a:r>
              <a:rPr lang="ru-RU" altLang="en-US" sz="3200">
                <a:solidFill>
                  <a:schemeClr val="tx1"/>
                </a:solidFill>
                <a:latin typeface="Times New Roman"/>
              </a:rPr>
              <a:t>Питьевая вода</a:t>
            </a:r>
            <a:r>
              <a:rPr lang="en-US" altLang="ru-RU" sz="3200">
                <a:solidFill>
                  <a:schemeClr val="tx1"/>
                </a:solidFill>
                <a:latin typeface="Times New Roman"/>
              </a:rPr>
              <a:t>.</a:t>
            </a:r>
          </a:p>
          <a:p>
            <a:pPr eaLnBrk="0" latinLnBrk="0" hangingPunct="0">
              <a:defRPr/>
            </a:pPr>
            <a:r>
              <a:rPr lang="ru-RU" altLang="en-US" sz="3200">
                <a:solidFill>
                  <a:schemeClr val="tx1"/>
                </a:solidFill>
                <a:latin typeface="Times New Roman"/>
              </a:rPr>
              <a:t>Палки для ходьбы </a:t>
            </a:r>
            <a:r>
              <a:rPr lang="en-US" altLang="ru-RU" sz="3200">
                <a:solidFill>
                  <a:schemeClr val="tx1"/>
                </a:solidFill>
                <a:latin typeface="Times New Roman"/>
              </a:rPr>
              <a:t>/</a:t>
            </a:r>
            <a:r>
              <a:rPr lang="ru-RU" altLang="en-US" sz="3200">
                <a:solidFill>
                  <a:schemeClr val="tx1"/>
                </a:solidFill>
                <a:latin typeface="Times New Roman"/>
              </a:rPr>
              <a:t> Велосипед</a:t>
            </a:r>
            <a:r>
              <a:rPr lang="en-US" altLang="ru-RU" sz="3200">
                <a:solidFill>
                  <a:schemeClr val="tx1"/>
                </a:solidFill>
                <a:latin typeface="Times New Roman"/>
              </a:rPr>
              <a:t>.</a:t>
            </a:r>
          </a:p>
          <a:p>
            <a:pPr eaLnBrk="0" latinLnBrk="0" hangingPunct="0">
              <a:defRPr/>
            </a:pPr>
            <a:r>
              <a:rPr lang="ru-RU" altLang="en-US" sz="3200">
                <a:solidFill>
                  <a:schemeClr val="tx1"/>
                </a:solidFill>
                <a:latin typeface="Times New Roman"/>
              </a:rPr>
              <a:t>Фотоаппарат</a:t>
            </a:r>
            <a:r>
              <a:rPr lang="en-US" altLang="ru-RU" sz="3200">
                <a:solidFill>
                  <a:schemeClr val="tx1"/>
                </a:solidFill>
                <a:latin typeface="Times New Roman"/>
              </a:rPr>
              <a:t>.</a:t>
            </a:r>
          </a:p>
          <a:p>
            <a:pPr eaLnBrk="0" latinLnBrk="0" hangingPunct="0">
              <a:defRPr/>
            </a:pPr>
            <a:r>
              <a:rPr lang="ru-RU" altLang="en-US" sz="3200">
                <a:solidFill>
                  <a:schemeClr val="tx1"/>
                </a:solidFill>
                <a:latin typeface="Times New Roman"/>
              </a:rPr>
              <a:t>Небольшой бюджет </a:t>
            </a:r>
            <a:r>
              <a:rPr lang="en-US" altLang="ru-RU" sz="3200">
                <a:solidFill>
                  <a:schemeClr val="tx1"/>
                </a:solidFill>
                <a:latin typeface="Times New Roman"/>
              </a:rPr>
              <a:t>(</a:t>
            </a:r>
            <a:r>
              <a:rPr lang="ru-RU" altLang="en-US" sz="3200">
                <a:solidFill>
                  <a:schemeClr val="tx1"/>
                </a:solidFill>
                <a:latin typeface="Times New Roman"/>
              </a:rPr>
              <a:t>кафе</a:t>
            </a:r>
            <a:r>
              <a:rPr lang="en-US" altLang="ru-RU" sz="3200">
                <a:solidFill>
                  <a:schemeClr val="tx1"/>
                </a:solidFill>
                <a:latin typeface="Times New Roman"/>
              </a:rPr>
              <a:t>,</a:t>
            </a:r>
            <a:r>
              <a:rPr lang="ru-RU" altLang="en-US" sz="3200">
                <a:solidFill>
                  <a:schemeClr val="tx1"/>
                </a:solidFill>
                <a:latin typeface="Times New Roman"/>
              </a:rPr>
              <a:t> сувениры</a:t>
            </a:r>
            <a:r>
              <a:rPr lang="en-US" altLang="ru-RU" sz="3200">
                <a:solidFill>
                  <a:schemeClr val="tx1"/>
                </a:solidFill>
                <a:latin typeface="Times New Roman"/>
              </a:rPr>
              <a:t>).</a:t>
            </a:r>
          </a:p>
          <a:p>
            <a:pPr eaLnBrk="0" latinLnBrk="0" hangingPunct="0">
              <a:defRPr/>
            </a:pPr>
            <a:r>
              <a:rPr lang="ru-RU" altLang="en-US" sz="3200">
                <a:solidFill>
                  <a:schemeClr val="tx1"/>
                </a:solidFill>
                <a:latin typeface="Times New Roman"/>
              </a:rPr>
              <a:t>Влажные салфетки</a:t>
            </a:r>
            <a:r>
              <a:rPr lang="en-US" altLang="ru-RU" sz="3200">
                <a:solidFill>
                  <a:schemeClr val="tx1"/>
                </a:solidFill>
                <a:latin typeface="Times New Roman"/>
              </a:rPr>
              <a:t>,</a:t>
            </a:r>
            <a:r>
              <a:rPr lang="ru-RU" altLang="en-US" sz="3200">
                <a:solidFill>
                  <a:schemeClr val="tx1"/>
                </a:solidFill>
                <a:latin typeface="Times New Roman"/>
              </a:rPr>
              <a:t> антисептик для рук</a:t>
            </a:r>
            <a:r>
              <a:rPr lang="en-US" altLang="ru-RU" sz="3200">
                <a:solidFill>
                  <a:schemeClr val="tx1"/>
                </a:solidFill>
                <a:latin typeface="Times New Roman"/>
              </a:rPr>
              <a:t>,</a:t>
            </a:r>
            <a:r>
              <a:rPr lang="ru-RU" altLang="en-US" sz="3200">
                <a:solidFill>
                  <a:schemeClr val="tx1"/>
                </a:solidFill>
                <a:latin typeface="Times New Roman"/>
              </a:rPr>
              <a:t> аптечка </a:t>
            </a:r>
            <a:r>
              <a:rPr lang="en-US" altLang="ru-RU" sz="3200">
                <a:solidFill>
                  <a:schemeClr val="tx1"/>
                </a:solidFill>
                <a:latin typeface="Times New Roman"/>
              </a:rPr>
              <a:t>(</a:t>
            </a:r>
            <a:r>
              <a:rPr lang="ru-RU" altLang="en-US" sz="3200">
                <a:solidFill>
                  <a:schemeClr val="tx1"/>
                </a:solidFill>
                <a:latin typeface="Times New Roman"/>
              </a:rPr>
              <a:t>по состоянию здоровья</a:t>
            </a:r>
            <a:r>
              <a:rPr lang="en-US" altLang="ru-RU" sz="3200">
                <a:solidFill>
                  <a:schemeClr val="tx1"/>
                </a:solidFill>
                <a:latin typeface="Times New Roman"/>
              </a:rPr>
              <a:t>).</a:t>
            </a:r>
          </a:p>
          <a:p>
            <a:pPr eaLnBrk="0" latinLnBrk="0" hangingPunct="0">
              <a:defRPr/>
            </a:pPr>
            <a:r>
              <a:rPr lang="ru-RU" altLang="en-US" sz="3200">
                <a:solidFill>
                  <a:schemeClr val="tx1"/>
                </a:solidFill>
                <a:latin typeface="Times New Roman"/>
              </a:rPr>
              <a:t>Знать наизусть хотя бы одно стихотворение Габдуллы Тукая.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09601" y="0"/>
            <a:ext cx="10972798" cy="1143000"/>
          </a:xfrm>
        </p:spPr>
        <p:txBody>
          <a:bodyPr/>
          <a:lstStyle/>
          <a:p>
            <a:pPr>
              <a:defRPr/>
            </a:pPr>
            <a:r>
              <a:rPr lang="ru-RU" altLang="en-US" sz="3200" b="1">
                <a:latin typeface="Times New Roman"/>
              </a:rPr>
              <a:t>Туган авыл </a:t>
            </a:r>
            <a:r>
              <a:rPr lang="en-US" altLang="ru-RU" sz="3200" b="1">
                <a:latin typeface="Times New Roman"/>
              </a:rPr>
              <a:t>(</a:t>
            </a:r>
            <a:r>
              <a:rPr lang="ru-RU" altLang="en-US" sz="3200" b="1">
                <a:latin typeface="Times New Roman"/>
              </a:rPr>
              <a:t>Родная деревня</a:t>
            </a:r>
            <a:r>
              <a:rPr lang="en-US" altLang="ru-RU" sz="3200" b="1">
                <a:latin typeface="Times New Roman"/>
              </a:rPr>
              <a:t>)</a:t>
            </a:r>
            <a:r>
              <a:rPr lang="ru-RU" altLang="en-US" sz="3200" b="1">
                <a:latin typeface="Times New Roman"/>
              </a:rPr>
              <a:t> </a:t>
            </a:r>
            <a:r>
              <a:rPr lang="en-US" altLang="ru-RU" sz="3200" b="1">
                <a:latin typeface="Times New Roman"/>
              </a:rPr>
              <a:t>(1909</a:t>
            </a:r>
            <a:r>
              <a:rPr lang="ru-RU" altLang="en-US" sz="3200" b="1">
                <a:latin typeface="Times New Roman"/>
              </a:rPr>
              <a:t> г</a:t>
            </a:r>
            <a:r>
              <a:rPr lang="en-US" altLang="ru-RU" sz="3200" b="1">
                <a:latin typeface="Times New Roman"/>
              </a:rPr>
              <a:t>.)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599" y="908685"/>
            <a:ext cx="5486401" cy="5805297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Тау башына салынгандыр безнең авыл,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Бер чишмә бар, якын безнең авылга ул;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Аулыбызның ямен, суы тәмен беләм,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Шуңар күрә сөям җаным-тәнем белән.</a:t>
            </a:r>
          </a:p>
          <a:p>
            <a:pPr marL="0" indent="0" algn="ctr">
              <a:buNone/>
              <a:defRPr/>
            </a:pPr>
            <a:endParaRPr lang="ru-RU" altLang="en-US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Ходай шунда җан биргән, мин шунда туган,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Шунда әүвәл Коръән аятен укыган;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Шунда белдем рәсүлемез Мөхәммәдне,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Ничек михнәт, җәфа күргән, ничек торган.</a:t>
            </a:r>
          </a:p>
          <a:p>
            <a:pPr marL="0" indent="0" algn="ctr">
              <a:buNone/>
              <a:defRPr/>
            </a:pPr>
            <a:endParaRPr lang="ru-RU" altLang="en-US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Истән чыкмый монда минем күргәннәрем,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Шатлык белән уйнап гомер сөргәннәрем;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Абый белән бергәләшеп кара җирне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Сука белән ертып-ертып йөргәннәрем.</a:t>
            </a:r>
          </a:p>
          <a:p>
            <a:pPr marL="0" indent="0" algn="ctr">
              <a:buNone/>
              <a:defRPr/>
            </a:pPr>
            <a:endParaRPr lang="ru-RU" altLang="en-US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Бу дөньяда, бәлки, күп-күп эшләр күрем,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Билгесездер — кая ташлар бу тәкъдирем;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Кая барсам, кайда торсам, нишләсәм дә,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Хәтеремдә мәңге калыр туган җирем.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598" y="908685"/>
            <a:ext cx="5587112" cy="5949315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Стоит моя деревня на горке некрутой.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Родник с водой студеной от нас подать рукой.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Мне всё вокруг отрадно, мне вкус воды знаком,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Люблю душой и телом я всё в краю моем.</a:t>
            </a:r>
          </a:p>
          <a:p>
            <a:pPr marL="0" indent="0" algn="ctr">
              <a:buNone/>
              <a:defRPr/>
            </a:pPr>
            <a:endParaRPr lang="ru-RU" altLang="en-US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Здесь бог вдохнул мне душу, я свет увидел здесь,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Молитву из Корана впервые смог прочесть,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Впервые здесь услышал слова пророка я,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Судьбу его узнал я и путь тяжелый весь.</a:t>
            </a:r>
          </a:p>
          <a:p>
            <a:pPr marL="0" indent="0" algn="ctr">
              <a:buNone/>
              <a:defRPr/>
            </a:pPr>
            <a:endParaRPr lang="ru-RU" altLang="en-US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Запомнились навеки событья детских лет,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Нет времени счастливей, забав беспечней нет.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Я помню, как, бывало, по черной борозде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Шагал со старшим братом я за сохою вслед.</a:t>
            </a:r>
          </a:p>
          <a:p>
            <a:pPr marL="0" indent="0" algn="ctr">
              <a:buNone/>
              <a:defRPr/>
            </a:pPr>
            <a:endParaRPr lang="ru-RU" altLang="en-US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Я многое увижу — ведь жизнь еще длинна.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И ждет меня, наверно, дорога не одна;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Но только где б я ни был и что б ни делал я —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Ты в памяти и сердце, родная сторона!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 idx="0"/>
          </p:nvPr>
        </p:nvSpPr>
        <p:spPr>
          <a:xfrm>
            <a:off x="1461545" y="0"/>
            <a:ext cx="10743132" cy="1143000"/>
          </a:xfrm>
        </p:spPr>
        <p:txBody>
          <a:bodyPr vert="horz" wrap="square" lIns="91440" tIns="45720" rIns="91440" bIns="45720" anchor="ctr">
            <a:normAutofit/>
          </a:bodyPr>
          <a:lstStyle/>
          <a:p>
            <a:pPr marL="342900" indent="-342900" algn="r" defTabSz="914400" eaLnBrk="0" latinLnBrk="0" hangingPunct="0">
              <a:spcBef>
                <a:spcPct val="20000"/>
              </a:spcBef>
              <a:buFont typeface="Arial"/>
              <a:buNone/>
              <a:defRPr/>
            </a:pPr>
            <a:r>
              <a:rPr kumimoji="0" lang="ru-RU" altLang="en-US" sz="2800" b="0" i="1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Творил добро и в мыслях и в стихах</a:t>
            </a:r>
            <a:r>
              <a:rPr kumimoji="0" lang="en-US" altLang="ru-RU" sz="2800" b="0" i="1" u="none" strike="noStrike" kern="1200" cap="none" normalizeH="0" baseline="0">
                <a:solidFill>
                  <a:srgbClr val="000000"/>
                </a:solidFill>
                <a:latin typeface="Times New Roman"/>
              </a:rPr>
              <a:t>.</a:t>
            </a:r>
            <a:r>
              <a:rPr kumimoji="0" lang="ru-RU" altLang="en-US" sz="2800" b="0" i="1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 Тукай </a:t>
            </a:r>
            <a:r>
              <a:rPr kumimoji="0" lang="en-US" altLang="ru-RU" sz="2800" b="0" i="1" u="none" strike="noStrike" kern="1200" cap="none" normalizeH="0" baseline="0">
                <a:solidFill>
                  <a:srgbClr val="000000"/>
                </a:solidFill>
                <a:latin typeface="Times New Roman"/>
              </a:rPr>
              <a:t>-</a:t>
            </a:r>
            <a:r>
              <a:rPr kumimoji="0" lang="ru-RU" altLang="en-US" sz="2800" b="0" i="1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 он вечен как и само небо</a:t>
            </a:r>
            <a:r>
              <a:rPr kumimoji="0" lang="en-US" altLang="ru-RU" sz="2800" b="0" i="1" u="none" strike="noStrike" kern="1200" cap="none" normalizeH="0" baseline="0">
                <a:solidFill>
                  <a:srgbClr val="000000"/>
                </a:solidFill>
                <a:latin typeface="Times New Roman"/>
              </a:rPr>
              <a:t>.</a:t>
            </a:r>
            <a:r>
              <a:rPr kumimoji="0" lang="ru-RU" altLang="en-US" sz="2800" b="0" i="1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kumimoji="0" lang="en-US" altLang="ru-RU" sz="2800" b="0" i="1" u="none" strike="noStrike" kern="1200" cap="none" normalizeH="0" baseline="0">
                <a:solidFill>
                  <a:srgbClr val="000000"/>
                </a:solidFill>
                <a:latin typeface="Times New Roman"/>
              </a:rPr>
              <a:t>(</a:t>
            </a:r>
            <a:r>
              <a:rPr kumimoji="0" lang="ru-RU" altLang="en-US" sz="2800" b="0" i="1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kumimoji="0" lang="en-US" altLang="ru-RU" sz="2800" b="0" i="1" u="none" strike="noStrike" kern="1200" cap="none" normalizeH="0" baseline="0">
                <a:solidFill>
                  <a:srgbClr val="000000"/>
                </a:solidFill>
                <a:latin typeface="Times New Roman"/>
              </a:rPr>
              <a:t>.</a:t>
            </a:r>
            <a:r>
              <a:rPr kumimoji="0" lang="ru-RU" altLang="en-US" sz="2800" b="0" i="1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kumimoji="0" lang="en-US" altLang="ru-RU" sz="2800" b="0" i="1" u="none" strike="noStrike" kern="1200" cap="none" normalizeH="0" baseline="0">
                <a:solidFill>
                  <a:srgbClr val="000000"/>
                </a:solidFill>
                <a:latin typeface="Times New Roman"/>
              </a:rPr>
              <a:t>.</a:t>
            </a:r>
            <a:r>
              <a:rPr kumimoji="0" lang="ru-RU" altLang="en-US" sz="2800" b="0" i="1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 Малыгин</a:t>
            </a:r>
            <a:r>
              <a:rPr kumimoji="0" lang="en-US" altLang="ru-RU" sz="2800" b="0" i="1" u="none" strike="noStrike" kern="1200" cap="none" normalizeH="0" baseline="0">
                <a:solidFill>
                  <a:srgbClr val="000000"/>
                </a:solidFill>
                <a:latin typeface="Times New Roman"/>
              </a:rPr>
              <a:t>)</a:t>
            </a:r>
            <a:endParaRPr kumimoji="0" lang="en-US" altLang="ru-RU" sz="2800" b="0" i="1" u="none" strike="noStrike" kern="1200" cap="none" normalizeH="0" baseline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15850" y="1604785"/>
            <a:ext cx="6960108" cy="4963731"/>
          </a:xfrm>
        </p:spPr>
        <p:txBody>
          <a:bodyPr vert="horz" wrap="square" lIns="91440" tIns="45720" rIns="91440" bIns="45720" anchor="t">
            <a:normAutofit fontScale="77500" lnSpcReduction="20000"/>
          </a:bodyPr>
          <a:lstStyle/>
          <a:p>
            <a:pPr marL="0" indent="540004" algn="just" eaLnBrk="0" latinLnBrk="0" hangingPunct="0">
              <a:buNone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Каждый народ в ту или иную эпоху рождает своего Поэта, миссия которого стать олицетворением его души. </a:t>
            </a:r>
            <a:endParaRPr lang="ru-RU" altLang="en-US">
              <a:solidFill>
                <a:schemeClr val="tx1"/>
              </a:solidFill>
              <a:latin typeface="Times New Roman"/>
            </a:endParaRPr>
          </a:p>
          <a:p>
            <a:pPr marL="0" indent="540004" algn="just" eaLnBrk="0" latinLnBrk="0" hangingPunct="0">
              <a:buNone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Габдулла Тукай вошел в историю татарской литературы как великий поэт, заложивший основу новой национальной поэзии, основоположник современного татарского языка. </a:t>
            </a:r>
            <a:endParaRPr lang="ru-RU" altLang="en-US">
              <a:solidFill>
                <a:schemeClr val="tx1"/>
              </a:solidFill>
              <a:latin typeface="Times New Roman"/>
            </a:endParaRPr>
          </a:p>
          <a:p>
            <a:pPr marL="0" indent="540004" algn="just" eaLnBrk="0" latinLnBrk="0" hangingPunct="0">
              <a:buNone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За свою короткую творческую жизнь Г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.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 Тукай оставил потомкам более 400 стихов, 9 поэм, 350 рассказов, очерков и воспоминаний.</a:t>
            </a:r>
            <a:endParaRPr lang="ru-RU" altLang="en-US">
              <a:solidFill>
                <a:schemeClr val="tx1"/>
              </a:solidFill>
              <a:latin typeface="Times New Roman"/>
            </a:endParaRPr>
          </a:p>
          <a:p>
            <a:pPr marL="0" indent="540004" algn="just" eaLnBrk="0" latinLnBrk="0" hangingPunct="0">
              <a:buNone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Благодаря Г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.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 Тукаю жители Татарстана познакомились с творчеством А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.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С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.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 Пушкина, М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.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Ю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.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 Лермонтова и других русских поэтов, многие его произведения стали основой для песен, а балет по поэме «Шурале» ставили на сцене Мариинского и Большого театров.</a:t>
            </a:r>
            <a:endParaRPr lang="ru-RU" altLang="en-US">
              <a:solidFill>
                <a:schemeClr val="tx1"/>
              </a:solidFill>
              <a:latin typeface="Times New Roman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39342" y="1020007"/>
            <a:ext cx="3953003" cy="53613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spd="med" mc:Ignorable="p14" p14:dur="1500">
        <p:split orient="vert"/>
      </p:transition>
    </mc:Choice>
    <mc:Fallback>
      <p:transition xmlns:mc="http://schemas.openxmlformats.org/markup-compatibility/2006" xmlns:hp="http://schemas.haansoft.com/office/presentation/8.0" spd="med" mc:Ignorable="hp" hp:hslDur="15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09601" y="418338"/>
            <a:ext cx="10972798" cy="418338"/>
          </a:xfrm>
        </p:spPr>
        <p:txBody>
          <a:bodyPr>
            <a:normAutofit fontScale="90000"/>
          </a:bodyPr>
          <a:lstStyle/>
          <a:p>
            <a:pPr marL="342900" indent="-342900" defTabSz="914400" rtl="0" eaLnBrk="1" latinLnBrk="1" hangingPunct="1">
              <a:spcBef>
                <a:spcPct val="20000"/>
              </a:spcBef>
              <a:buFont typeface="Arial"/>
              <a:buNone/>
              <a:defRPr/>
            </a:pPr>
            <a:r>
              <a:rPr kumimoji="0" lang="ru-RU" altLang="en-US" sz="28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Ана догасы </a:t>
            </a:r>
            <a:r>
              <a:rPr kumimoji="0" lang="en-US" altLang="ru-RU" sz="28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kumimoji="0" lang="ru-RU" altLang="en-US" sz="28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Молитва матери</a:t>
            </a:r>
            <a:r>
              <a:rPr kumimoji="0" lang="en-US" altLang="ru-RU" sz="28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)</a:t>
            </a:r>
            <a:r>
              <a:rPr kumimoji="0" lang="ru-RU" altLang="en-US" sz="28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 (</a:t>
            </a:r>
            <a:r>
              <a:rPr kumimoji="0" lang="en-US" altLang="ru-RU" sz="28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1909</a:t>
            </a:r>
            <a:r>
              <a:rPr kumimoji="0" lang="ru-RU" altLang="en-US" sz="28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 г</a:t>
            </a:r>
            <a:r>
              <a:rPr kumimoji="0" lang="en-US" altLang="ru-RU" sz="28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kumimoji="0" lang="ru-RU" altLang="en-US" sz="28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)</a:t>
            </a:r>
            <a:endParaRPr kumimoji="0" lang="ru-RU" altLang="en-US" sz="2800" b="1" i="0" u="none" strike="noStrike" kern="1200" cap="none" normalizeH="0" baseline="0">
              <a:solidFill>
                <a:srgbClr val="000000"/>
              </a:solidFill>
              <a:latin typeface="Times New Roman"/>
            </a:endParaRPr>
          </a:p>
          <a:p>
            <a:pPr marL="342900" indent="-342900" algn="l" defTabSz="914400" rtl="0" eaLnBrk="1" latinLnBrk="1" hangingPunct="1">
              <a:spcBef>
                <a:spcPct val="20000"/>
              </a:spcBef>
              <a:buFont typeface="Arial"/>
              <a:buChar char="•"/>
              <a:defRPr/>
            </a:pPr>
            <a:endParaRPr kumimoji="0" lang="ru-RU" altLang="en-US" sz="2800" b="1" i="0" u="none" strike="noStrike" kern="1200" cap="none" normalizeH="0" baseline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599" y="627507"/>
            <a:ext cx="5486401" cy="6230493"/>
          </a:xfrm>
        </p:spPr>
        <p:txBody>
          <a:bodyPr>
            <a:normAutofit lnSpcReduction="10000"/>
          </a:bodyPr>
          <a:lstStyle/>
          <a:p>
            <a:pPr marL="0" indent="0">
              <a:buNone/>
              <a:defRPr/>
            </a:pPr>
            <a:endParaRPr lang="en-US" altLang="en-US" sz="1800">
              <a:latin typeface="Times New Roman"/>
              <a:cs typeface="Times New Roman"/>
            </a:endParaRPr>
          </a:p>
          <a:p>
            <a:pPr marL="0" indent="0">
              <a:buNone/>
              <a:defRPr/>
            </a:pPr>
            <a:r>
              <a:rPr lang="ru-RU" altLang="en-US" sz="1800">
                <a:latin typeface="Times New Roman"/>
              </a:rPr>
              <a:t>Менә кич. Зур авыл өстендә чыкты нурлы ай калкып,</a:t>
            </a:r>
          </a:p>
          <a:p>
            <a:pPr marL="0" indent="0">
              <a:buNone/>
              <a:defRPr/>
            </a:pPr>
            <a:r>
              <a:rPr lang="ru-RU" altLang="en-US" sz="1800">
                <a:latin typeface="Times New Roman"/>
              </a:rPr>
              <a:t>Көмешләнгән бөтен өйләр, вә сәхралар тора балкып.</a:t>
            </a:r>
          </a:p>
          <a:p>
            <a:pPr marL="0" indent="0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>
              <a:buNone/>
              <a:defRPr/>
            </a:pPr>
            <a:r>
              <a:rPr lang="ru-RU" altLang="en-US" sz="1800">
                <a:latin typeface="Times New Roman"/>
              </a:rPr>
              <a:t>Авыл тын. Иртәдән кичкә кадәр хезмәт итеп арган</a:t>
            </a:r>
          </a:p>
          <a:p>
            <a:pPr marL="0" indent="0">
              <a:buNone/>
              <a:defRPr/>
            </a:pPr>
            <a:r>
              <a:rPr lang="ru-RU" altLang="en-US" sz="1800">
                <a:latin typeface="Times New Roman"/>
              </a:rPr>
              <a:t>Халык йоклый — каты, тәмле вә рәхәт уйкуга талган.</a:t>
            </a:r>
          </a:p>
          <a:p>
            <a:pPr marL="0" indent="0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>
              <a:buNone/>
              <a:defRPr/>
            </a:pPr>
            <a:r>
              <a:rPr lang="ru-RU" altLang="en-US" sz="1800">
                <a:latin typeface="Times New Roman"/>
              </a:rPr>
              <a:t>Урамда өрми этләр дә, авыл үлгән, тавыш-тын юк;</a:t>
            </a:r>
          </a:p>
          <a:p>
            <a:pPr marL="0" indent="0">
              <a:buNone/>
              <a:defRPr/>
            </a:pPr>
            <a:r>
              <a:rPr lang="ru-RU" altLang="en-US" sz="1800">
                <a:latin typeface="Times New Roman"/>
              </a:rPr>
              <a:t>Авыл кыръенда бер өйдә фәкать сүнми тора бер ут.</a:t>
            </a:r>
          </a:p>
          <a:p>
            <a:pPr marL="0" indent="0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>
              <a:buNone/>
              <a:defRPr/>
            </a:pPr>
            <a:r>
              <a:rPr lang="ru-RU" altLang="en-US" sz="1800">
                <a:latin typeface="Times New Roman"/>
              </a:rPr>
              <a:t>Әнә шул өй эчендә ястүеннән соңра бер карчык</a:t>
            </a:r>
          </a:p>
          <a:p>
            <a:pPr marL="0" indent="0">
              <a:buNone/>
              <a:defRPr/>
            </a:pPr>
            <a:r>
              <a:rPr lang="ru-RU" altLang="en-US" sz="1800">
                <a:latin typeface="Times New Roman"/>
              </a:rPr>
              <a:t>Намазлыкка утырган, бар җиһаннан күңлене арчып;</a:t>
            </a:r>
          </a:p>
          <a:p>
            <a:pPr marL="0" indent="0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>
              <a:buNone/>
              <a:defRPr/>
            </a:pPr>
            <a:r>
              <a:rPr lang="ru-RU" altLang="en-US" sz="1800">
                <a:latin typeface="Times New Roman"/>
              </a:rPr>
              <a:t>Күтәргән кул догага, яд итә ул шунда үз угълын:</a:t>
            </a:r>
          </a:p>
          <a:p>
            <a:pPr marL="0" indent="0">
              <a:buNone/>
              <a:defRPr/>
            </a:pPr>
            <a:r>
              <a:rPr lang="ru-RU" altLang="en-US" sz="1800">
                <a:latin typeface="Times New Roman"/>
              </a:rPr>
              <a:t>Ходаем, ди, бәхетле булсайде сөйгән, газиз угълым!</a:t>
            </a:r>
          </a:p>
          <a:p>
            <a:pPr marL="0" indent="0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>
              <a:buNone/>
              <a:defRPr/>
            </a:pPr>
            <a:r>
              <a:rPr lang="ru-RU" altLang="en-US" sz="1800">
                <a:latin typeface="Times New Roman"/>
              </a:rPr>
              <a:t>Тамадыр мескинәмнең тамчы-тамчы күзләреннән яшь;</a:t>
            </a:r>
          </a:p>
          <a:p>
            <a:pPr marL="0" indent="0">
              <a:buNone/>
              <a:defRPr/>
            </a:pPr>
            <a:r>
              <a:rPr lang="ru-RU" altLang="en-US" sz="1800">
                <a:latin typeface="Times New Roman"/>
              </a:rPr>
              <a:t>Карагыз: шул догамы инде Тәңре каршына бармас?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0" y="934402"/>
            <a:ext cx="5384799" cy="561670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Ясный лик на небе кажет лучезарная луна.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На соломенные крыши льет сребристый свет она.</a:t>
            </a:r>
          </a:p>
          <a:p>
            <a:pPr marL="0" indent="0" algn="ctr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Тихо-тихо. Спит деревня. Высоко витают сны.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Мертвым сном забылись люди, от трудов утомлены.</a:t>
            </a:r>
          </a:p>
          <a:p>
            <a:pPr marL="0" indent="0" algn="ctr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И собаки не желают даже вылезть за порог.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Лишь в одной избушке светит осторожный огонек.</a:t>
            </a:r>
          </a:p>
          <a:p>
            <a:pPr marL="0" indent="0" algn="ctr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Там старуха бьет поклоны за молитвою святой.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К небу от земной юдоли унеслась она душой.</a:t>
            </a:r>
          </a:p>
          <a:p>
            <a:pPr marL="0" indent="0" algn="ctr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Вот она, сложив ладони, их приблизила к лицу: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«Осчастливь, господь, сыночка!» — молится она творцу.</a:t>
            </a:r>
          </a:p>
          <a:p>
            <a:pPr marL="0" indent="0" algn="ctr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Слезы капают у старой, бледный лоб давно иссох.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Ту молитву неужели не услышит вышний бог?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09601" y="0"/>
            <a:ext cx="10972798" cy="571500"/>
          </a:xfrm>
        </p:spPr>
        <p:txBody>
          <a:bodyPr>
            <a:normAutofit fontScale="90000"/>
          </a:bodyPr>
          <a:lstStyle/>
          <a:p>
            <a:pPr marL="342900" indent="-342900" defTabSz="914400" rtl="0" eaLnBrk="1" latinLnBrk="1" hangingPunct="1">
              <a:spcBef>
                <a:spcPct val="20000"/>
              </a:spcBef>
              <a:buFont typeface="Arial"/>
              <a:buNone/>
              <a:defRPr/>
            </a:pPr>
            <a:r>
              <a:rPr kumimoji="0" lang="ru-RU" altLang="en-US" sz="32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Китмибез </a:t>
            </a:r>
            <a:r>
              <a:rPr kumimoji="0" lang="en-US" altLang="ru-RU" sz="32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kumimoji="0" lang="ru-RU" altLang="en-US" sz="32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Не уйдем</a:t>
            </a:r>
            <a:r>
              <a:rPr kumimoji="0" lang="en-US" altLang="ru-RU" sz="32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!)</a:t>
            </a:r>
            <a:r>
              <a:rPr kumimoji="0" lang="ru-RU" altLang="en-US" sz="32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kumimoji="0" lang="en-US" altLang="ru-RU" sz="32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(1907</a:t>
            </a:r>
            <a:r>
              <a:rPr kumimoji="0" lang="ru-RU" altLang="en-US" sz="32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 г</a:t>
            </a:r>
            <a:r>
              <a:rPr kumimoji="0" lang="en-US" altLang="ru-RU" sz="32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.)</a:t>
            </a:r>
            <a:r>
              <a:rPr kumimoji="0" lang="ru-RU" altLang="en-US" sz="32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kumimoji="0" lang="ru-RU" altLang="en-US" sz="3200" b="1" i="0" u="none" strike="noStrike" kern="1200" cap="none" normalizeH="0" baseline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599" y="571500"/>
            <a:ext cx="5486401" cy="6286500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  <a:defRPr/>
            </a:pPr>
            <a:endParaRPr lang="en-US" altLang="en-US" sz="1800">
              <a:latin typeface="Times New Roman"/>
              <a:cs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Кара йөзләр безне булмас эшкә тәклиф иттеләр: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— Сезгә монда юк ирек, солтан җиренә кит! — диләр.</a:t>
            </a:r>
          </a:p>
          <a:p>
            <a:pPr marL="0" indent="0" algn="ctr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Китмибез без, безгә анда мондагыдан эш кыен: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Мондагы ун урнына ул җирдә унбиш шпион.</a:t>
            </a:r>
          </a:p>
          <a:p>
            <a:pPr marL="0" indent="0" algn="ctr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Мондагы төслүктер анда һәм казаклар гаскәре;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Камчылар — шул иске камчы, башкалык — тик фәсләре!</a:t>
            </a:r>
          </a:p>
          <a:p>
            <a:pPr marL="0" indent="0" algn="ctr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Анда бит бардыр хәзинәне талаучылар, шөкер;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Ач мужиктан соң кисәкне тарткалаучы бар, шөкер!</a:t>
            </a:r>
          </a:p>
          <a:p>
            <a:pPr marL="0" indent="0" algn="ctr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Без җүләрме, үзебезне утка илтеп ник терик?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Бу кызу җирдән чыгып, тагын сәкарьгә ник керик?</a:t>
            </a:r>
          </a:p>
          <a:p>
            <a:pPr marL="0" indent="0" algn="ctr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Без күчәрбез, иң элек күчсен безем әмсарымыз,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Һәм дә кайтсын монда үткәргән безем әгъсарымыз.</a:t>
            </a:r>
          </a:p>
          <a:p>
            <a:pPr marL="0" indent="0" algn="ctr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Монда тудык, монда үстек, мондадыр безнең әҗәл;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Бәйләмеш бу җиргә безне тәңребез (гыйззе вә җәл).</a:t>
            </a:r>
          </a:p>
          <a:p>
            <a:pPr marL="0" indent="0" algn="ctr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Иң бөек максат безем: хөр мәмләкәт — хөр Русия!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Тиз генә кузгалмыйбыз без, и гөруһе ру сияһ!</a:t>
            </a:r>
          </a:p>
          <a:p>
            <a:pPr marL="0" indent="0" algn="ctr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Ап-ачык бу бер җаваптыр, сүздә түгел, басмада: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— Если лучше вам, Туда сами пожалте, господа!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0" y="836675"/>
            <a:ext cx="5384799" cy="6021324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Кое-кто с кривой душою нам пустой дает совет: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Уходите в край султана, здесь для вас свободы нет!</a:t>
            </a:r>
          </a:p>
          <a:p>
            <a:pPr marL="0" indent="0" algn="ctr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Не уйдем! Горька отчизна, но в чужбину не уйдем!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Вместо десяти шпионов там пятнадцать мы найдем!</a:t>
            </a:r>
          </a:p>
          <a:p>
            <a:pPr marL="0" indent="0" algn="ctr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Что за разница, казаки ль там нагайкой бьют сплеча,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Там казачье войско в фесках, но камча — везде камча!</a:t>
            </a:r>
          </a:p>
          <a:p>
            <a:pPr marL="0" indent="0" algn="ctr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Слава богу, казнокрады и в чужбине есть пока,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И в чужбине баи рады рвать кусок у мужика!</a:t>
            </a:r>
          </a:p>
          <a:p>
            <a:pPr marL="0" indent="0" algn="ctr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Разве мы ума лишились, чтобы, родину кляня,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В полымя бежать чужое из привычного огня?!</a:t>
            </a:r>
          </a:p>
          <a:p>
            <a:pPr marL="0" indent="0" algn="ctr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Мы уйдем, когда за нами вдаль уйдут и города,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Цепь лихих тысячелетий, наши горькие года.</a:t>
            </a:r>
          </a:p>
          <a:p>
            <a:pPr marL="0" indent="0" algn="ctr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От рожденья до кончины за родной живя чертой,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Мы срослись навеки плотью с почвой родины святой!</a:t>
            </a:r>
          </a:p>
          <a:p>
            <a:pPr marL="0" indent="0" algn="ctr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Вольная страна Россия — наша цель, и до конца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Не уйдем, и не зовите, криводушные сердца!</a:t>
            </a:r>
          </a:p>
          <a:p>
            <a:pPr marL="0" indent="0" algn="ctr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Отвечаем не изустно, но в печати — навсегда: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Если лучше вам, туда пожалте сами, господа!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09601" y="0"/>
            <a:ext cx="10972798" cy="571500"/>
          </a:xfrm>
        </p:spPr>
        <p:txBody>
          <a:bodyPr>
            <a:normAutofit fontScale="90000"/>
          </a:bodyPr>
          <a:lstStyle/>
          <a:p>
            <a:pPr marL="342900" indent="-342900" defTabSz="914400" rtl="0" eaLnBrk="1" latinLnBrk="1" hangingPunct="1">
              <a:spcBef>
                <a:spcPct val="20000"/>
              </a:spcBef>
              <a:buFont typeface="Arial"/>
              <a:buNone/>
              <a:defRPr/>
            </a:pPr>
            <a:r>
              <a:rPr kumimoji="0" lang="ru-RU" altLang="en-US" sz="32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Мәхәббәт</a:t>
            </a:r>
            <a:r>
              <a:rPr kumimoji="0" lang="en-US" altLang="ru-RU" sz="32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kumimoji="0" lang="ru-RU" altLang="en-US" sz="32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Любовь</a:t>
            </a:r>
            <a:r>
              <a:rPr kumimoji="0" lang="en-US" altLang="ru-RU" sz="32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)</a:t>
            </a:r>
            <a:r>
              <a:rPr kumimoji="0" lang="ru-RU" altLang="en-US" sz="32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kumimoji="0" lang="en-US" altLang="ru-RU" sz="32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(1908</a:t>
            </a:r>
            <a:r>
              <a:rPr kumimoji="0" lang="ru-RU" altLang="en-US" sz="32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 г</a:t>
            </a:r>
            <a:r>
              <a:rPr kumimoji="0" lang="en-US" altLang="ru-RU" sz="32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.)</a:t>
            </a:r>
            <a:endParaRPr kumimoji="0" lang="en-US" altLang="ru-RU" sz="3200" b="1" i="0" u="none" strike="noStrike" kern="1200" cap="none" normalizeH="0" baseline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599" y="571500"/>
            <a:ext cx="5486401" cy="6286500"/>
          </a:xfrm>
        </p:spPr>
        <p:txBody>
          <a:bodyPr vert="horz" wrap="square" lIns="91440" tIns="45720" rIns="91440" bIns="45720" anchor="t">
            <a:normAutofit fontScale="25000" lnSpcReduction="20000"/>
          </a:bodyPr>
          <a:lstStyle/>
          <a:p>
            <a:pPr marL="0" indent="0" algn="ctr">
              <a:buNone/>
              <a:defRPr/>
            </a:pPr>
            <a:endParaRPr lang="en-US" altLang="en-US">
              <a:latin typeface="Times New Roman"/>
              <a:cs typeface="Times New Roman"/>
            </a:endParaRPr>
          </a:p>
          <a:p>
            <a:pPr marL="0" indent="0" algn="ctr">
              <a:buNone/>
              <a:defRPr/>
            </a:pPr>
            <a:endParaRPr lang="ru-RU" altLang="en-US">
              <a:latin typeface="Times New Roman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altLang="en-US" sz="6400" b="0" spc="-100">
                <a:solidFill>
                  <a:schemeClr val="tx1"/>
                </a:solidFill>
                <a:latin typeface="Times New Roman"/>
              </a:rPr>
              <a:t>Җир яшәрмәс, гөл ачылмас — төшми яңгыр тамчысы;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altLang="en-US" sz="6400" b="0" spc="-100">
              <a:solidFill>
                <a:schemeClr val="tx1"/>
              </a:solidFill>
              <a:latin typeface="Times New Roman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altLang="en-US" sz="6400" b="0" spc="-100">
                <a:solidFill>
                  <a:schemeClr val="tx1"/>
                </a:solidFill>
                <a:latin typeface="Times New Roman"/>
              </a:rPr>
              <a:t>Кайдан алсын шигъре шагыйрь, булмаса илһамчысы.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altLang="en-US" sz="6400" b="0" spc="-100">
              <a:solidFill>
                <a:schemeClr val="tx1"/>
              </a:solidFill>
              <a:latin typeface="Times New Roman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altLang="en-US" sz="6400" b="0" spc="-100">
                <a:solidFill>
                  <a:schemeClr val="tx1"/>
                </a:solidFill>
                <a:latin typeface="Times New Roman"/>
              </a:rPr>
              <a:t>Бер гүзәлдән кайсы шагыйрь, әйтеңез, рухланмаган?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altLang="en-US" sz="6400" b="0" spc="-100">
              <a:solidFill>
                <a:schemeClr val="tx1"/>
              </a:solidFill>
              <a:latin typeface="Times New Roman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altLang="en-US" sz="6400" b="0" spc="-100">
                <a:solidFill>
                  <a:schemeClr val="tx1"/>
                </a:solidFill>
                <a:latin typeface="Times New Roman"/>
              </a:rPr>
              <a:t>Байроның, Лермонтовыңмы, Пушкиныңмы — кайсысы?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altLang="en-US" sz="6400" b="0" spc="-100">
              <a:solidFill>
                <a:schemeClr val="tx1"/>
              </a:solidFill>
              <a:latin typeface="Times New Roman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altLang="en-US" sz="6400" b="0" spc="-100">
                <a:solidFill>
                  <a:schemeClr val="tx1"/>
                </a:solidFill>
                <a:latin typeface="Times New Roman"/>
              </a:rPr>
              <a:t>Файдасыз бер ит кисәгеннән гыйбарәттер йөрәк, —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altLang="en-US" sz="6400" b="0" spc="-100">
              <a:solidFill>
                <a:schemeClr val="tx1"/>
              </a:solidFill>
              <a:latin typeface="Times New Roman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altLang="en-US" sz="6400" b="0" spc="-100">
                <a:solidFill>
                  <a:schemeClr val="tx1"/>
                </a:solidFill>
                <a:latin typeface="Times New Roman"/>
              </a:rPr>
              <a:t>Парә-парә кисмәсә гыйшык-мәхәббәт кайчысы.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altLang="en-US" sz="6400" b="0" spc="-100">
              <a:solidFill>
                <a:schemeClr val="tx1"/>
              </a:solidFill>
              <a:latin typeface="Times New Roman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altLang="en-US" sz="6400" b="0" spc="-100">
                <a:solidFill>
                  <a:schemeClr val="tx1"/>
                </a:solidFill>
                <a:latin typeface="Times New Roman"/>
              </a:rPr>
              <a:t>Тешләренең гәүһәреннән кабызып алдым    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altLang="en-US" sz="6400" b="0" spc="-100">
              <a:solidFill>
                <a:schemeClr val="tx1"/>
              </a:solidFill>
              <a:latin typeface="Times New Roman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altLang="en-US" sz="6400" b="0" spc="-100">
                <a:solidFill>
                  <a:schemeClr val="tx1"/>
                </a:solidFill>
                <a:latin typeface="Times New Roman"/>
              </a:rPr>
              <a:t>Мин бу шигъре, — әйтсәңез лә, энҗедән ким кай төше?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altLang="en-US" sz="6400" b="0" spc="-100">
              <a:solidFill>
                <a:schemeClr val="tx1"/>
              </a:solidFill>
              <a:latin typeface="Times New Roman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altLang="en-US" sz="6400" b="0" spc="-100">
                <a:solidFill>
                  <a:schemeClr val="tx1"/>
                </a:solidFill>
                <a:latin typeface="Times New Roman"/>
              </a:rPr>
              <a:t>Бу татар шагыйрьләрен мөмкиндер артка калдыру,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altLang="en-US" sz="6400" b="0" spc="-100">
              <a:solidFill>
                <a:schemeClr val="tx1"/>
              </a:solidFill>
              <a:latin typeface="Times New Roman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altLang="en-US" sz="6400" b="0" spc="-100">
                <a:solidFill>
                  <a:schemeClr val="tx1"/>
                </a:solidFill>
                <a:latin typeface="Times New Roman"/>
              </a:rPr>
              <a:t>Алга сөрсен гашыйкый анчак мәхәббәт камчысы,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altLang="en-US" sz="6400" b="0" spc="-100">
              <a:solidFill>
                <a:schemeClr val="tx1"/>
              </a:solidFill>
              <a:latin typeface="Times New Roman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altLang="en-US" sz="6400" b="0" spc="-100">
                <a:solidFill>
                  <a:schemeClr val="tx1"/>
                </a:solidFill>
                <a:latin typeface="Times New Roman"/>
              </a:rPr>
              <a:t>Һич хуҗалыкны кабул итмәм бөтен дөньяга мин,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altLang="en-US" sz="6400" b="0" spc="-100">
              <a:solidFill>
                <a:schemeClr val="tx1"/>
              </a:solidFill>
              <a:latin typeface="Times New Roman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altLang="en-US" sz="6400" b="0" spc="-100">
                <a:solidFill>
                  <a:schemeClr val="tx1"/>
                </a:solidFill>
                <a:latin typeface="Times New Roman"/>
              </a:rPr>
              <a:t>Булмага мөмкин икән гыйшык, мәхәббәт ялчысы.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altLang="en-US" sz="6400" b="0" spc="-100">
              <a:solidFill>
                <a:schemeClr val="tx1"/>
              </a:solidFill>
              <a:latin typeface="Times New Roman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altLang="en-US" sz="6400" b="0" spc="-100">
                <a:solidFill>
                  <a:schemeClr val="tx1"/>
                </a:solidFill>
                <a:latin typeface="Times New Roman"/>
              </a:rPr>
              <a:t>Әмма ләззәтле дә соң яшьрен газап, яшьрен яну! —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altLang="en-US" sz="6400" b="0" spc="-100">
              <a:solidFill>
                <a:schemeClr val="tx1"/>
              </a:solidFill>
              <a:latin typeface="Times New Roman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altLang="en-US" sz="6400" b="0" spc="-100">
                <a:solidFill>
                  <a:schemeClr val="tx1"/>
                </a:solidFill>
                <a:latin typeface="Times New Roman"/>
              </a:rPr>
              <a:t>Бар микән, белмим, моның миннән бүтән аңлаучысы?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altLang="en-US" sz="6400" b="0" spc="-100">
              <a:solidFill>
                <a:schemeClr val="tx1"/>
              </a:solidFill>
              <a:latin typeface="Times New Roman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altLang="en-US" sz="6400" b="0" spc="-100">
                <a:solidFill>
                  <a:schemeClr val="tx1"/>
                </a:solidFill>
                <a:latin typeface="Times New Roman"/>
              </a:rPr>
              <a:t>Барча әхрары мәхәббәт миннән уңда, зан итәм; —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altLang="en-US" sz="6400" b="0" spc="-100">
              <a:solidFill>
                <a:schemeClr val="tx1"/>
              </a:solidFill>
              <a:latin typeface="Times New Roman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altLang="en-US" sz="6400" b="0" spc="-100">
                <a:solidFill>
                  <a:schemeClr val="tx1"/>
                </a:solidFill>
                <a:latin typeface="Times New Roman"/>
              </a:rPr>
              <a:t>Кайда Фәрһад берлә Мәҗнүн — мин аларның таңчы</a:t>
            </a:r>
            <a:r>
              <a:rPr lang="ru-RU" altLang="en-US" sz="6400">
                <a:latin typeface="Times New Roman"/>
              </a:rPr>
              <a:t>сы!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0" y="931545"/>
            <a:ext cx="5760720" cy="6097905"/>
          </a:xfrm>
        </p:spPr>
        <p:txBody>
          <a:bodyPr vert="horz" wrap="square" lIns="91440" tIns="45720" rIns="91440" bIns="45720" anchor="t">
            <a:normAutofit fontScale="62500" lnSpcReduction="20000"/>
          </a:bodyPr>
          <a:lstStyle/>
          <a:p>
            <a:pPr marL="0" indent="0" algn="ctr" eaLnBrk="0" latinLnBrk="0" hangingPunct="0">
              <a:buNone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Не бывать цветам и травам, если дождик не пойдет.</a:t>
            </a:r>
          </a:p>
          <a:p>
            <a:pPr marL="0" indent="0" algn="ctr" eaLnBrk="0" latinLnBrk="0" hangingPunct="0">
              <a:buNone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Что ж поэту делать, если вдохновенье не придет?</a:t>
            </a:r>
          </a:p>
          <a:p>
            <a:pPr marL="0" indent="0" algn="ctr" eaLnBrk="0" latinLnBrk="0" hangingPunct="0">
              <a:buNone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Всем известно, что, знакомы с этой истиной простой,</a:t>
            </a:r>
          </a:p>
          <a:p>
            <a:pPr marL="0" indent="0" algn="ctr" eaLnBrk="0" latinLnBrk="0" hangingPunct="0">
              <a:buNone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Байрон, Лермонтов и Пушкин вдохновлялись красотой.</a:t>
            </a:r>
          </a:p>
          <a:p>
            <a:pPr marL="0" indent="0" algn="ctr" eaLnBrk="0" latinLnBrk="0" hangingPunct="0">
              <a:buNone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Веди пока не искромсает сердца нам любви клинок,</a:t>
            </a:r>
          </a:p>
          <a:p>
            <a:pPr marL="0" indent="0" algn="ctr" eaLnBrk="0" latinLnBrk="0" hangingPunct="0">
              <a:buNone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Что такое наше сердце? – Просто мускулов комок.</a:t>
            </a:r>
          </a:p>
          <a:p>
            <a:pPr marL="0" indent="0" algn="ctr" eaLnBrk="0" latinLnBrk="0" hangingPunct="0">
              <a:buNone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От зубов твоих слепящих я стихи свои зажег.</a:t>
            </a:r>
          </a:p>
          <a:p>
            <a:pPr marL="0" indent="0" algn="ctr" eaLnBrk="0" latinLnBrk="0" hangingPunct="0">
              <a:buNone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Разве жемчугу морскому уступает жемчуг строк?</a:t>
            </a:r>
          </a:p>
          <a:p>
            <a:pPr marL="0" indent="0" algn="ctr" eaLnBrk="0" latinLnBrk="0" hangingPunct="0">
              <a:buNone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Всех сородичей-поэтов я оставлю позади.</a:t>
            </a:r>
          </a:p>
          <a:p>
            <a:pPr marL="0" indent="0" algn="ctr" eaLnBrk="0" latinLnBrk="0" hangingPunct="0">
              <a:buNone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Бич любви, свисти нещадно и вперед меня веди!</a:t>
            </a:r>
          </a:p>
          <a:p>
            <a:pPr marL="0" indent="0" algn="ctr" eaLnBrk="0" latinLnBrk="0" hangingPunct="0">
              <a:buNone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Я б от царства отказался. Что мне толку в царстве том?</a:t>
            </a:r>
          </a:p>
          <a:p>
            <a:pPr marL="0" indent="0" algn="ctr" eaLnBrk="0" latinLnBrk="0" hangingPunct="0">
              <a:buNone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Чем над миром быть владыкой, лучше стать любви рабом.</a:t>
            </a:r>
          </a:p>
          <a:p>
            <a:pPr marL="0" indent="0" algn="ctr" eaLnBrk="0" latinLnBrk="0" hangingPunct="0">
              <a:buNone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О, как сладки муки эти, муки тайного огня!</a:t>
            </a:r>
          </a:p>
          <a:p>
            <a:pPr marL="0" indent="0" algn="ctr" eaLnBrk="0" latinLnBrk="0" hangingPunct="0">
              <a:buNone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Есть ли кто-нибудь на свете, понимающий меня?</a:t>
            </a:r>
          </a:p>
          <a:p>
            <a:pPr marL="0" indent="0" algn="ctr" eaLnBrk="0" latinLnBrk="0" hangingPunct="0">
              <a:buNone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Нет! Со мной из всех влюбленных не сравнится ни один.</a:t>
            </a:r>
          </a:p>
          <a:p>
            <a:pPr marL="0" indent="0" algn="ctr" eaLnBrk="0" latinLnBrk="0" hangingPunct="0">
              <a:buNone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Я люблю стократ сильнее, чем Фархад любил Ширин.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24472" y="2852928"/>
            <a:ext cx="10743056" cy="748665"/>
          </a:xfrm>
        </p:spPr>
        <p:txBody>
          <a:bodyPr/>
          <a:lstStyle/>
          <a:p>
            <a:pPr algn="ctr">
              <a:buNone/>
              <a:defRPr/>
            </a:pPr>
            <a:r>
              <a:rPr lang="ru-RU" altLang="en-US" b="1">
                <a:latin typeface="Times New Roman"/>
              </a:rPr>
              <a:t>Спасибо за внимание</a:t>
            </a:r>
            <a:endParaRPr lang="en-US" altLang="ru-RU" b="1">
              <a:latin typeface="Times New Roman"/>
            </a:endParaRPr>
          </a:p>
        </p:txBody>
      </p:sp>
      <p:sp>
        <p:nvSpPr>
          <p:cNvPr id="5" name="Объект 3"/>
          <p:cNvSpPr>
            <a:spLocks noGrp="1"/>
          </p:cNvSpPr>
          <p:nvPr>
            <p:ph sz="half" idx="1"/>
          </p:nvPr>
        </p:nvSpPr>
        <p:spPr>
          <a:xfrm>
            <a:off x="1127378" y="5805297"/>
            <a:ext cx="10743056" cy="748665"/>
          </a:xfrm>
        </p:spPr>
        <p:txBody>
          <a:bodyPr vert="horz" lIns="91440" tIns="45720" rIns="91440" bIns="45720">
            <a:normAutofit/>
          </a:bodyPr>
          <a:lstStyle/>
          <a:p>
            <a:pPr algn="r">
              <a:buNone/>
              <a:defRPr/>
            </a:pPr>
            <a:r>
              <a:rPr lang="ru-RU" altLang="en-US" sz="1600">
                <a:latin typeface="Times New Roman"/>
              </a:rPr>
              <a:t>библиотекарь Рахматуллина Нэлли Ильгизаровна</a:t>
            </a:r>
          </a:p>
          <a:p>
            <a:pPr algn="r">
              <a:buNone/>
              <a:defRPr/>
            </a:pPr>
            <a:r>
              <a:rPr lang="en-US" altLang="ru-RU" sz="1600">
                <a:latin typeface="Times New Roman"/>
              </a:rPr>
              <a:t>nelly_86mist@mail.ru</a:t>
            </a:r>
          </a:p>
        </p:txBody>
      </p:sp>
      <p:sp>
        <p:nvSpPr>
          <p:cNvPr id="6" name="Подзаголовок 2"/>
          <p:cNvSpPr>
            <a:spLocks noGrp="1"/>
          </p:cNvSpPr>
          <p:nvPr/>
        </p:nvSpPr>
        <p:spPr>
          <a:xfrm>
            <a:off x="443293" y="404622"/>
            <a:ext cx="11305414" cy="1440179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342900" indent="-342900" algn="r" defTabSz="914400" rtl="0" eaLnBrk="0" latinLnBrk="0" hangingPunct="0">
              <a:spcBef>
                <a:spcPct val="20000"/>
              </a:spcBef>
              <a:buFont typeface="Arial"/>
              <a:buNone/>
              <a:defRPr/>
            </a:pPr>
            <a:r>
              <a:rPr kumimoji="0" lang="ru-RU" altLang="en-US" sz="2400" b="0" i="1" u="none" strike="noStrike" kern="1200" cap="none" normalizeH="0" baseline="0">
                <a:solidFill>
                  <a:schemeClr val="tx1">
                    <a:tint val="75000"/>
                  </a:schemeClr>
                </a:solidFill>
                <a:latin typeface="Times New Roman"/>
              </a:rPr>
              <a:t>Халык Тукайны олылый, бөекли, инде әллә ничә буын аңа иман китереп, күңелен түгә. Ни өчен? Хикмәт нәрсәдә? Һәр милләт, һәр халык — кавеменең исәбе-санына, җиренең зурлыгы-киңлегенә...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alphaModFix/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1"/>
          <p:cNvSpPr>
            <a:spLocks noGrp="1"/>
          </p:cNvSpPr>
          <p:nvPr>
            <p:ph type="title"/>
          </p:nvPr>
        </p:nvSpPr>
        <p:spPr>
          <a:xfrm>
            <a:off x="875346" y="0"/>
            <a:ext cx="10441307" cy="1268729"/>
          </a:xfrm>
        </p:spPr>
        <p:txBody>
          <a:bodyPr vert="horz" lIns="91440" tIns="45720" rIns="91440" bIns="45720" anchor="ctr">
            <a:normAutofit fontScale="90000"/>
          </a:bodyPr>
          <a:lstStyle/>
          <a:p>
            <a:pPr>
              <a:defRPr/>
            </a:pPr>
            <a:r>
              <a:rPr lang="ru-RU" altLang="en-US" b="1">
                <a:solidFill>
                  <a:schemeClr val="bg1"/>
                </a:solidFill>
                <a:latin typeface="Times New Roman"/>
              </a:rPr>
              <a:t>Путешествие Г</a:t>
            </a:r>
            <a:r>
              <a:rPr lang="en-US" altLang="ru-RU" b="1">
                <a:solidFill>
                  <a:schemeClr val="bg1"/>
                </a:solidFill>
                <a:latin typeface="Times New Roman"/>
              </a:rPr>
              <a:t>.</a:t>
            </a:r>
            <a:r>
              <a:rPr lang="ru-RU" altLang="en-US" b="1">
                <a:solidFill>
                  <a:schemeClr val="bg1"/>
                </a:solidFill>
                <a:latin typeface="Times New Roman"/>
              </a:rPr>
              <a:t> Тукая по России</a:t>
            </a:r>
          </a:p>
          <a:p>
            <a:pPr>
              <a:defRPr/>
            </a:pPr>
            <a:r>
              <a:rPr lang="en-US" altLang="ru-RU" b="1">
                <a:solidFill>
                  <a:schemeClr val="bg1"/>
                </a:solidFill>
                <a:latin typeface="Times New Roman"/>
              </a:rPr>
              <a:t>(</a:t>
            </a:r>
            <a:r>
              <a:rPr lang="ru-RU" altLang="en-US" b="1">
                <a:solidFill>
                  <a:schemeClr val="bg1"/>
                </a:solidFill>
                <a:latin typeface="Times New Roman"/>
              </a:rPr>
              <a:t>краткая биография</a:t>
            </a:r>
            <a:r>
              <a:rPr lang="en-US" altLang="ru-RU" b="1">
                <a:solidFill>
                  <a:schemeClr val="bg1"/>
                </a:solidFill>
                <a:latin typeface="Times New Roman"/>
              </a:rPr>
              <a:t>)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1417131"/>
            <a:ext cx="6768846" cy="544086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 idx="0"/>
          </p:nvPr>
        </p:nvSpPr>
        <p:spPr>
          <a:xfrm>
            <a:off x="609599" y="274638"/>
            <a:ext cx="10972798" cy="5715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altLang="en-US">
                <a:latin typeface="Times New Roman"/>
              </a:rPr>
              <a:t>Детские годы поэта</a:t>
            </a:r>
            <a:endParaRPr lang="ru-RU" altLang="en-US">
              <a:latin typeface="Times New Roman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695661" y="1484730"/>
            <a:ext cx="5472759" cy="4536599"/>
          </a:xfrm>
        </p:spPr>
        <p:txBody>
          <a:bodyPr vert="horz" wrap="square" lIns="91440" tIns="45720" rIns="91440" bIns="45720" anchor="t">
            <a:normAutofit fontScale="62500" lnSpcReduction="20000"/>
          </a:bodyPr>
          <a:lstStyle/>
          <a:p>
            <a:pPr marL="0" indent="457200" eaLnBrk="0" latinLnBrk="0" hangingPunct="0">
              <a:buNone/>
              <a:defRPr/>
            </a:pPr>
            <a:r>
              <a:rPr lang="ru-RU" altLang="en-US">
                <a:latin typeface="Times New Roman"/>
              </a:rPr>
              <a:t>Габдулла Тукай родился в Татарстане, в деревне Кушлауч недалеко от Казани. Мальчику было пять месяцев, когда умер его отец, а через три года умерла и мать. Сначала будущего поэта передали в семью деда по материнской линии. Там еще одному ребенку были не рады. «Плакал — некому было утешить, — вспоминал позже поэт, — норовил приласкаться — некому было приголубить, хотел поесть, попить — некому пожалеть — все отталкивали да отпихивали». Дед с бабушкой не раз пытались устроить мальчика в приемную семью. В шесть лет Габдуллу забрал крестьянин из соседней деревни. Новая семья приняла мальчика хорошо, здесь его любили и растили как родного, обучили грамоте. Через три года его отыскала сестра отца, Газиза Усманова, и увезла к себе в Уральск.</a:t>
            </a:r>
            <a:endParaRPr lang="ru-RU" altLang="en-US">
              <a:latin typeface="Times New Roman"/>
            </a:endParaRPr>
          </a:p>
          <a:p>
            <a:pPr marL="0" indent="457200">
              <a:buNone/>
              <a:defRPr/>
            </a:pPr>
            <a:r>
              <a:rPr lang="ru-RU" altLang="en-US">
                <a:latin typeface="Times New Roman"/>
              </a:rPr>
              <a:t>В Уральске Габдуллу Тукая отдали в школу при мечети медресе «Мутыгия». Преподавал в нем имам и просветитель Мутыгулла Тухватуллин. Вместе с учениками он выпускал рукописные газеты и журналы.</a:t>
            </a:r>
            <a:endParaRPr lang="ru-RU" altLang="en-US">
              <a:latin typeface="Times New Roman"/>
            </a:endParaRPr>
          </a:p>
          <a:p>
            <a:pPr>
              <a:buNone/>
              <a:defRPr/>
            </a:pPr>
            <a:endParaRPr lang="ru-RU" altLang="en-US">
              <a:latin typeface="Times New Roman"/>
            </a:endParaRPr>
          </a:p>
          <a:p>
            <a:pPr marL="0" indent="0" algn="just">
              <a:buNone/>
              <a:defRPr/>
            </a:pPr>
            <a:endParaRPr lang="ru-RU" altLang="en-US">
              <a:latin typeface="Times New Roman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511143" y="1155306"/>
            <a:ext cx="3536654" cy="26524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639520" y="3970145"/>
            <a:ext cx="3832353" cy="28694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spd="med" mc:Ignorable="p14" p14:dur="1500">
        <p:split orient="vert"/>
      </p:transition>
    </mc:Choice>
    <mc:Fallback>
      <p:transition xmlns:mc="http://schemas.openxmlformats.org/markup-compatibility/2006" xmlns:hp="http://schemas.haansoft.com/office/presentation/8.0" spd="med" mc:Ignorable="hp" hp:hslDur="15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>
              <a:defRPr/>
            </a:pPr>
            <a:r>
              <a:rPr lang="ru-RU" altLang="en-US" sz="3200" b="1">
                <a:latin typeface="Times New Roman"/>
              </a:rPr>
              <a:t>Революционные стихи Тукая</a:t>
            </a:r>
            <a:endParaRPr lang="ru-RU" altLang="en-US" sz="3200" b="1">
              <a:latin typeface="Times New Roman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599" y="1600200"/>
            <a:ext cx="5803221" cy="4525963"/>
          </a:xfrm>
        </p:spPr>
        <p:txBody>
          <a:bodyPr vert="horz" wrap="square" lIns="91440" tIns="45720" rIns="91440" bIns="45720" anchor="t">
            <a:normAutofit/>
          </a:bodyPr>
          <a:lstStyle/>
          <a:p>
            <a:pPr marL="0" indent="287147" eaLnBrk="0" latinLnBrk="0" hangingPunct="0">
              <a:buNone/>
              <a:defRPr/>
            </a:pPr>
            <a:r>
              <a:rPr lang="ru-RU" altLang="en-US">
                <a:latin typeface="Times New Roman"/>
              </a:rPr>
              <a:t>Когда произошла революция 1905 года, Тукаю было 19 лет. Он работал наборщиком в типографии своего    друга, сына имама Камиля Тухватуллина. Вместе они начали выпускать первые в Уральске газеты и журналы на татарском языке: «Фикер»         («Мысль»), «Уралец». На страницах этих газет появились первые революционные стихи Тукая.</a:t>
            </a:r>
            <a:endParaRPr lang="ru-RU" altLang="en-US">
              <a:latin typeface="Times New Roman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578633" y="1942718"/>
            <a:ext cx="5415764" cy="29725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spd="med" mc:Ignorable="p14" p14:dur="1500">
        <p:split orient="vert"/>
      </p:transition>
    </mc:Choice>
    <mc:Fallback>
      <p:transition xmlns:mc="http://schemas.openxmlformats.org/markup-compatibility/2006" xmlns:hp="http://schemas.haansoft.com/office/presentation/8.0" spd="med" mc:Ignorable="hp" hp:hslDur="15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 idx="0"/>
          </p:nvPr>
        </p:nvSpPr>
        <p:spPr>
          <a:xfrm>
            <a:off x="609599" y="274638"/>
            <a:ext cx="10972798" cy="778032"/>
          </a:xfrm>
        </p:spPr>
        <p:txBody>
          <a:bodyPr/>
          <a:lstStyle/>
          <a:p>
            <a:pPr>
              <a:defRPr/>
            </a:pPr>
            <a:r>
              <a:rPr lang="ru-RU" altLang="en-US" sz="3200" b="1">
                <a:latin typeface="Times New Roman"/>
              </a:rPr>
              <a:t>Тукай в Казани</a:t>
            </a:r>
            <a:endParaRPr lang="ru-RU" altLang="en-US" sz="3200" b="1">
              <a:latin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599" y="1600200"/>
            <a:ext cx="6134491" cy="4525963"/>
          </a:xfrm>
        </p:spPr>
        <p:txBody>
          <a:bodyPr vert="horz" wrap="square" lIns="91440" tIns="45720" rIns="91440" bIns="45720" anchor="t">
            <a:normAutofit fontScale="85000" lnSpcReduction="10000"/>
          </a:bodyPr>
          <a:lstStyle/>
          <a:p>
            <a:pPr marL="0" indent="457200" eaLnBrk="0" latinLnBrk="0" hangingPunct="0">
              <a:buNone/>
              <a:defRPr/>
            </a:pPr>
            <a:r>
              <a:rPr lang="ru-RU" altLang="en-US">
                <a:latin typeface="Times New Roman"/>
              </a:rPr>
              <a:t>В 1907 году Тукай закончил медресе «Мутыгия» и отправился в Казань. В столице Татарстана поэт продолжил выступать в газетах с эссе и   фельетонами  на  актуальные темы — о важности образования, о национальной идее, отношениях с другими  народами, о войнах, казнокрадстве чиновников и борьбе простых людей за свои права.</a:t>
            </a:r>
            <a:endParaRPr lang="ru-RU" altLang="en-US">
              <a:latin typeface="Times New Roman"/>
            </a:endParaRPr>
          </a:p>
          <a:p>
            <a:pPr marL="0" indent="457200">
              <a:buNone/>
              <a:defRPr/>
            </a:pPr>
            <a:r>
              <a:rPr lang="ru-RU" altLang="en-US">
                <a:latin typeface="Times New Roman"/>
              </a:rPr>
              <a:t>Габдулла Тукай выступал за реформу образования, говорил, что во всех медресе нужно давать светское образование, и оно должно быть доступно и мальчикам, и девочкам.</a:t>
            </a:r>
            <a:endParaRPr lang="ru-RU" altLang="en-US">
              <a:latin typeface="Times New Roman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7327008" y="1196690"/>
            <a:ext cx="4255389" cy="53192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spd="med" mc:Ignorable="p14" p14:dur="1500">
        <p:split orient="vert"/>
      </p:transition>
    </mc:Choice>
    <mc:Fallback>
      <p:transition xmlns:mc="http://schemas.openxmlformats.org/markup-compatibility/2006" xmlns:hp="http://schemas.haansoft.com/office/presentation/8.0" spd="med" mc:Ignorable="hp" hp:hslDur="15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>
              <a:defRPr/>
            </a:pPr>
            <a:r>
              <a:rPr lang="ru-RU" altLang="en-US" sz="3200" b="1">
                <a:latin typeface="Times New Roman"/>
              </a:rPr>
              <a:t>Тукай в Казани</a:t>
            </a:r>
            <a:endParaRPr lang="ru-RU" altLang="en-US" sz="3200" b="1">
              <a:latin typeface="Times New Roman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599" y="1417638"/>
            <a:ext cx="5659121" cy="5107749"/>
          </a:xfrm>
        </p:spPr>
        <p:txBody>
          <a:bodyPr vert="horz" wrap="square" lIns="91440" tIns="45720" rIns="91440" bIns="45720" anchor="t">
            <a:normAutofit/>
          </a:bodyPr>
          <a:lstStyle/>
          <a:p>
            <a:pPr marL="0" indent="457200" eaLnBrk="0" latinLnBrk="0" hangingPunct="0">
              <a:buNone/>
              <a:defRPr/>
            </a:pPr>
            <a:r>
              <a:rPr lang="ru-RU" altLang="en-US" sz="1800">
                <a:latin typeface="Times New Roman"/>
              </a:rPr>
              <a:t>В 1907 году вышел в свет первый сборник поэта — «Стихотворения Габдуллы Тукая». Среди опубликованных произведений было стихотворение «Пара лошадей» о возвращении из Уральска в Казань, ода образованию «О перо!» и «Шурале» об Али-Батыре, девушке-птице Сюимбике и злом лесном духе Шурале.</a:t>
            </a:r>
            <a:endParaRPr lang="ru-RU" altLang="en-US" sz="1800">
              <a:latin typeface="Times New Roman"/>
            </a:endParaRPr>
          </a:p>
          <a:p>
            <a:pPr marL="0" indent="457200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457200">
              <a:buNone/>
              <a:defRPr/>
            </a:pPr>
            <a:r>
              <a:rPr lang="ru-RU" altLang="en-US" sz="1800">
                <a:latin typeface="Times New Roman"/>
              </a:rPr>
              <a:t>В Казани Тукай увлекся устным народным творчеством. Ему удалось собрать и опубликовать четыре тома фольклорных произведений и народных эпосов. За три года жизни в Казани он издал больше 10 томов собственных стихов и 13 сборников произведений для детей: сказок, рассказов и стихотворений. До него в Татарстане детскую литературу не издавали так массово, изредка появлялись стихи отдельно для девочек, отдельно для мальчиков.</a:t>
            </a:r>
            <a:endParaRPr lang="ru-RU" altLang="en-US" sz="1800">
              <a:latin typeface="Times New Roman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983361" y="1748219"/>
            <a:ext cx="4482084" cy="33615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spd="med" mc:Ignorable="p14" p14:dur="1500">
        <p:split orient="vert"/>
      </p:transition>
    </mc:Choice>
    <mc:Fallback>
      <p:transition xmlns:mc="http://schemas.openxmlformats.org/markup-compatibility/2006" xmlns:hp="http://schemas.haansoft.com/office/presentation/8.0" spd="med" mc:Ignorable="hp" hp:hslDur="15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>
              <a:defRPr/>
            </a:pPr>
            <a:r>
              <a:rPr lang="ru-RU" altLang="en-US" sz="3200" b="1">
                <a:latin typeface="Times New Roman"/>
              </a:rPr>
              <a:t>Последние путешествия</a:t>
            </a:r>
            <a:endParaRPr lang="ru-RU" altLang="en-US" sz="3200" b="1">
              <a:latin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96673" y="1417638"/>
            <a:ext cx="6015357" cy="4997196"/>
          </a:xfrm>
        </p:spPr>
        <p:txBody>
          <a:bodyPr vert="horz" wrap="square" lIns="91440" tIns="45720" rIns="91440" bIns="45720" anchor="t">
            <a:normAutofit fontScale="62500" lnSpcReduction="20000"/>
          </a:bodyPr>
          <a:lstStyle/>
          <a:p>
            <a:pPr marL="0" indent="457200">
              <a:buNone/>
              <a:defRPr/>
            </a:pPr>
            <a:r>
              <a:rPr lang="ru-RU" altLang="en-US">
                <a:latin typeface="Times New Roman"/>
              </a:rPr>
              <a:t>В 1911 году Тукай отправился в путешествие в Санкт-Петербург. По пути он описывал жизнь городов Самары, Уфы, сравнивал цены, дороги, транспорт и обычаи. </a:t>
            </a:r>
            <a:endParaRPr lang="ru-RU" altLang="en-US">
              <a:latin typeface="Times New Roman"/>
            </a:endParaRPr>
          </a:p>
          <a:p>
            <a:pPr marL="0" indent="457200" eaLnBrk="0" latinLnBrk="0" hangingPunct="0">
              <a:buNone/>
              <a:defRPr/>
            </a:pPr>
            <a:r>
              <a:rPr lang="ru-RU" altLang="en-US">
                <a:latin typeface="Times New Roman"/>
              </a:rPr>
              <a:t>В Петербурге Тукай впервые услышал оперу — «Евгения Онегина» в грамзаписи. «Впервые в жизни хочу начать ходить в оперу. &lt;...&gt; Я открыл для себя новый мир», — вспоминал поэт. Однако в театр он так и не попал. Врачи диагностировали у него туберкулез и рекомендовали сменить климат ехать на юг, в степь. Несколько месяцев Тукай лечился в Башкирии, но особых успехов это не принесло.</a:t>
            </a:r>
            <a:endParaRPr lang="ru-RU" altLang="en-US">
              <a:latin typeface="Times New Roman"/>
            </a:endParaRPr>
          </a:p>
          <a:p>
            <a:pPr marL="0" indent="457200">
              <a:buNone/>
              <a:defRPr/>
            </a:pPr>
            <a:r>
              <a:rPr lang="ru-RU" altLang="en-US">
                <a:latin typeface="Times New Roman"/>
              </a:rPr>
              <a:t>В августе 1912 года Тукай вернулся в Казань и до последних дней работал в типографии. Поэта не стало 15 апреля 1913 года. Его похоронили на Татарском кладбище Ново-Татарской слободы в Казани. В день похорон были приостановлены занятия в городских медресе, закрыты магазины, а в татарских газетах беспрерывно печатали соболезнования и некрологи. Петербургская газета «День» назвала Тукая «татарским Пушкиным», статью о поэте и его стихотворение «Пара лошадей» опубликовал эмигрантский журнал The Russian Review в Лондоне.</a:t>
            </a:r>
            <a:endParaRPr lang="ru-RU" altLang="en-US">
              <a:latin typeface="Times New Roman"/>
            </a:endParaRPr>
          </a:p>
          <a:p>
            <a:pPr>
              <a:defRPr/>
            </a:pPr>
            <a:endParaRPr lang="ru-RU" altLang="en-US"/>
          </a:p>
          <a:p>
            <a:pPr>
              <a:defRPr/>
            </a:pPr>
            <a:endParaRPr lang="ru-RU" altLang="en-US"/>
          </a:p>
          <a:p>
            <a:pPr>
              <a:defRPr/>
            </a:pPr>
            <a:endParaRPr lang="ru-RU" altLang="en-US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6638068" y="1549983"/>
            <a:ext cx="4962144" cy="37216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spd="med" mc:Ignorable="p14" p14:dur="1500">
        <p:split orient="vert"/>
      </p:transition>
    </mc:Choice>
    <mc:Fallback>
      <p:transition xmlns:mc="http://schemas.openxmlformats.org/markup-compatibility/2006" xmlns:hp="http://schemas.haansoft.com/office/presentation/8.0" spd="med" mc:Ignorable="hp" hp:hslDur="15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09601" y="0"/>
            <a:ext cx="10972798" cy="5715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altLang="en-US" b="1">
                <a:latin typeface="Times New Roman"/>
              </a:rPr>
              <a:t>Память о поэте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908684"/>
            <a:ext cx="6687333" cy="5949315"/>
          </a:xfrm>
        </p:spPr>
        <p:txBody>
          <a:bodyPr>
            <a:normAutofit fontScale="47500" lnSpcReduction="20000"/>
          </a:bodyPr>
          <a:lstStyle/>
          <a:p>
            <a:pPr marL="0" indent="197167">
              <a:defRPr/>
            </a:pPr>
            <a:r>
              <a:rPr lang="ru-RU" altLang="en-US" dirty="0"/>
              <a:t>п</a:t>
            </a:r>
            <a:r>
              <a:rPr lang="ru-RU" altLang="en-US" dirty="0">
                <a:latin typeface="Times New Roman"/>
              </a:rPr>
              <a:t>амятник в сквере Тукая г</a:t>
            </a:r>
            <a:r>
              <a:rPr lang="en-US" altLang="ru-RU" dirty="0">
                <a:latin typeface="Times New Roman"/>
              </a:rPr>
              <a:t>.</a:t>
            </a:r>
            <a:r>
              <a:rPr lang="ru-RU" altLang="en-US" dirty="0">
                <a:latin typeface="Times New Roman"/>
              </a:rPr>
              <a:t> Казань</a:t>
            </a:r>
            <a:r>
              <a:rPr lang="en-US" altLang="ru-RU" dirty="0">
                <a:latin typeface="Times New Roman"/>
              </a:rPr>
              <a:t>.</a:t>
            </a:r>
          </a:p>
          <a:p>
            <a:pPr marL="0" indent="197167">
              <a:defRPr/>
            </a:pPr>
            <a:r>
              <a:rPr lang="ru-RU" altLang="en-US" dirty="0">
                <a:latin typeface="Times New Roman"/>
              </a:rPr>
              <a:t>на Театральной улице у театра оперы и балета г</a:t>
            </a:r>
            <a:r>
              <a:rPr lang="en-US" altLang="ru-RU" dirty="0">
                <a:latin typeface="Times New Roman"/>
              </a:rPr>
              <a:t>.</a:t>
            </a:r>
            <a:r>
              <a:rPr lang="ru-RU" altLang="en-US" dirty="0">
                <a:latin typeface="Times New Roman"/>
              </a:rPr>
              <a:t> Казань</a:t>
            </a:r>
            <a:r>
              <a:rPr lang="en-US" altLang="ru-RU" dirty="0">
                <a:latin typeface="Times New Roman"/>
              </a:rPr>
              <a:t>.</a:t>
            </a:r>
          </a:p>
          <a:p>
            <a:pPr marL="0" indent="197167">
              <a:defRPr/>
            </a:pPr>
            <a:r>
              <a:rPr lang="ru-RU" altLang="en-US" dirty="0">
                <a:latin typeface="Times New Roman"/>
              </a:rPr>
              <a:t>на могиле поэта на старом Татарском кладбище в Казани. Установлен Министерством культуры Татарской АССР в 1956 году (в основание были положено надгробие XIX века — с могилы умершей 9 февраля 1893 года Марии Андреевны Толстой) и реконструирован в 2011 году ряде других городов и сёл Татарстана — памятники и бюсты</a:t>
            </a:r>
          </a:p>
          <a:p>
            <a:pPr marL="0" indent="197167">
              <a:defRPr/>
            </a:pPr>
            <a:r>
              <a:rPr lang="ru-RU" altLang="en-US" dirty="0">
                <a:latin typeface="Times New Roman"/>
              </a:rPr>
              <a:t>на </a:t>
            </a:r>
            <a:r>
              <a:rPr lang="ru-RU" altLang="en-US" dirty="0" err="1">
                <a:latin typeface="Times New Roman"/>
              </a:rPr>
              <a:t>Звери́нской</a:t>
            </a:r>
            <a:r>
              <a:rPr lang="ru-RU" altLang="en-US" dirty="0">
                <a:latin typeface="Times New Roman"/>
              </a:rPr>
              <a:t> улице неподалёку от бывшей татарской слободы в Санкт-Петербурге</a:t>
            </a:r>
          </a:p>
          <a:p>
            <a:pPr marL="0" indent="197167">
              <a:defRPr/>
            </a:pPr>
            <a:r>
              <a:rPr lang="ru-RU" altLang="en-US" dirty="0">
                <a:latin typeface="Times New Roman"/>
              </a:rPr>
              <a:t>в сквере детско-юношеской библиотеки имени Х. </a:t>
            </a:r>
            <a:r>
              <a:rPr lang="ru-RU" altLang="en-US" dirty="0" err="1">
                <a:latin typeface="Times New Roman"/>
              </a:rPr>
              <a:t>Есенжанова</a:t>
            </a:r>
            <a:r>
              <a:rPr lang="ru-RU" altLang="en-US" dirty="0">
                <a:latin typeface="Times New Roman"/>
              </a:rPr>
              <a:t> у улицы Тукая в Уральске</a:t>
            </a:r>
            <a:r>
              <a:rPr lang="en-US" altLang="ru-RU" dirty="0">
                <a:latin typeface="Times New Roman"/>
              </a:rPr>
              <a:t>.</a:t>
            </a:r>
          </a:p>
          <a:p>
            <a:pPr marL="0" indent="197167">
              <a:defRPr/>
            </a:pPr>
            <a:r>
              <a:rPr lang="ru-RU" altLang="en-US" dirty="0">
                <a:latin typeface="Times New Roman"/>
              </a:rPr>
              <a:t>памятник в сквере на перекрёстке улицы Новокузнецкая и Малого Татарского переулка (Замоскворечье) в Москве (монумент установлен 26 апреля 2011 года к 125-летию со дня рождения Тукая)</a:t>
            </a:r>
          </a:p>
          <a:p>
            <a:pPr marL="0" indent="197167">
              <a:defRPr/>
            </a:pPr>
            <a:r>
              <a:rPr lang="ru-RU" altLang="en-US" dirty="0">
                <a:latin typeface="Times New Roman"/>
              </a:rPr>
              <a:t>на улице Тукая в Анкаре (монумент установлен в мае 2011 г</a:t>
            </a:r>
            <a:r>
              <a:rPr lang="en-US" altLang="ru-RU" dirty="0">
                <a:latin typeface="Times New Roman"/>
              </a:rPr>
              <a:t>.</a:t>
            </a:r>
            <a:r>
              <a:rPr lang="ru-RU" altLang="en-US" dirty="0">
                <a:latin typeface="Times New Roman"/>
              </a:rPr>
              <a:t> к 125-летию со дня рождения Тукая)</a:t>
            </a:r>
          </a:p>
          <a:p>
            <a:pPr marL="0" indent="197167">
              <a:defRPr/>
            </a:pPr>
            <a:r>
              <a:rPr lang="ru-RU" altLang="en-US" dirty="0">
                <a:latin typeface="Times New Roman"/>
              </a:rPr>
              <a:t>памятник в сквере имени </a:t>
            </a:r>
            <a:r>
              <a:rPr lang="ru-RU" altLang="en-US" dirty="0" err="1">
                <a:latin typeface="Times New Roman"/>
              </a:rPr>
              <a:t>Габдуллы</a:t>
            </a:r>
            <a:r>
              <a:rPr lang="ru-RU" altLang="en-US" dirty="0">
                <a:latin typeface="Times New Roman"/>
              </a:rPr>
              <a:t> Тукая на улице Адмирала Нахимова/Александрова в Астрахани (установлен 27 мая 2013 г</a:t>
            </a:r>
            <a:r>
              <a:rPr lang="en-US" altLang="ru-RU" dirty="0">
                <a:latin typeface="Times New Roman"/>
              </a:rPr>
              <a:t>.</a:t>
            </a:r>
            <a:r>
              <a:rPr lang="ru-RU" altLang="en-US" dirty="0">
                <a:latin typeface="Times New Roman"/>
              </a:rPr>
              <a:t>).</a:t>
            </a:r>
          </a:p>
          <a:p>
            <a:pPr marL="0" indent="197167">
              <a:defRPr/>
            </a:pPr>
            <a:r>
              <a:rPr lang="ru-RU" altLang="en-US" dirty="0">
                <a:latin typeface="Times New Roman"/>
              </a:rPr>
              <a:t>В 2016 году открылся памятник в городе </a:t>
            </a:r>
            <a:r>
              <a:rPr lang="ru-RU" altLang="en-US" dirty="0" err="1">
                <a:latin typeface="Times New Roman"/>
              </a:rPr>
              <a:t>Семее</a:t>
            </a:r>
            <a:r>
              <a:rPr lang="ru-RU" altLang="en-US" dirty="0">
                <a:latin typeface="Times New Roman"/>
              </a:rPr>
              <a:t> (Казахстан</a:t>
            </a:r>
            <a:r>
              <a:rPr lang="en-US" altLang="ru-RU" dirty="0">
                <a:latin typeface="Times New Roman"/>
              </a:rPr>
              <a:t>)</a:t>
            </a:r>
            <a:r>
              <a:rPr lang="ru-RU" altLang="en-US" dirty="0">
                <a:latin typeface="Times New Roman"/>
              </a:rPr>
              <a:t>.</a:t>
            </a:r>
          </a:p>
          <a:p>
            <a:pPr marL="0" indent="197167">
              <a:defRPr/>
            </a:pPr>
            <a:r>
              <a:rPr lang="ru-RU" altLang="en-US" dirty="0">
                <a:latin typeface="Times New Roman"/>
              </a:rPr>
              <a:t>В 2016 году, 8 июля открыли памятную доску на одном из домов </a:t>
            </a:r>
            <a:r>
              <a:rPr lang="ru-RU" altLang="en-US" dirty="0" err="1">
                <a:latin typeface="Times New Roman"/>
              </a:rPr>
              <a:t>Яушевых</a:t>
            </a:r>
            <a:r>
              <a:rPr lang="ru-RU" altLang="en-US" dirty="0">
                <a:latin typeface="Times New Roman"/>
              </a:rPr>
              <a:t> в городе Троицк, Челябинской области</a:t>
            </a:r>
            <a:r>
              <a:rPr lang="en-US" altLang="ru-RU" dirty="0">
                <a:latin typeface="Times New Roman"/>
              </a:rPr>
              <a:t>.</a:t>
            </a:r>
          </a:p>
          <a:p>
            <a:pPr marL="0" indent="197167">
              <a:defRPr/>
            </a:pPr>
            <a:r>
              <a:rPr lang="ru-RU" altLang="en-US" dirty="0">
                <a:latin typeface="Times New Roman"/>
              </a:rPr>
              <a:t>Именем поэта названы улицы</a:t>
            </a:r>
            <a:r>
              <a:rPr lang="en-US" altLang="ru-RU" dirty="0">
                <a:latin typeface="Times New Roman"/>
              </a:rPr>
              <a:t>,</a:t>
            </a:r>
            <a:r>
              <a:rPr lang="ru-RU" altLang="en-US" dirty="0">
                <a:latin typeface="Times New Roman"/>
              </a:rPr>
              <a:t> площади</a:t>
            </a:r>
            <a:r>
              <a:rPr lang="en-US" altLang="ru-RU" dirty="0">
                <a:latin typeface="Times New Roman"/>
              </a:rPr>
              <a:t>,</a:t>
            </a:r>
            <a:r>
              <a:rPr lang="ru-RU" altLang="en-US" dirty="0">
                <a:latin typeface="Times New Roman"/>
              </a:rPr>
              <a:t> школы в городах России</a:t>
            </a:r>
            <a:r>
              <a:rPr lang="en-US" altLang="ru-RU" dirty="0">
                <a:latin typeface="Times New Roman"/>
              </a:rPr>
              <a:t>,</a:t>
            </a:r>
            <a:r>
              <a:rPr lang="ru-RU" altLang="en-US" dirty="0">
                <a:latin typeface="Times New Roman"/>
              </a:rPr>
              <a:t> Казахстане</a:t>
            </a:r>
            <a:r>
              <a:rPr lang="en-US" altLang="ru-RU" dirty="0">
                <a:latin typeface="Times New Roman"/>
              </a:rPr>
              <a:t>,</a:t>
            </a:r>
            <a:r>
              <a:rPr lang="ru-RU" altLang="en-US" dirty="0">
                <a:latin typeface="Times New Roman"/>
              </a:rPr>
              <a:t> Узбекистане</a:t>
            </a:r>
            <a:r>
              <a:rPr lang="en-US" altLang="ru-RU" dirty="0">
                <a:latin typeface="Times New Roman"/>
              </a:rPr>
              <a:t>,</a:t>
            </a:r>
            <a:r>
              <a:rPr lang="ru-RU" altLang="en-US" dirty="0">
                <a:latin typeface="Times New Roman"/>
              </a:rPr>
              <a:t> Турции  </a:t>
            </a:r>
          </a:p>
          <a:p>
            <a:pPr marL="0" indent="197167">
              <a:defRPr/>
            </a:pPr>
            <a:r>
              <a:rPr lang="ru-RU" altLang="en-US" dirty="0">
                <a:latin typeface="Times New Roman"/>
              </a:rPr>
              <a:t>В честь поэта назван один из районов республики Татарстан.</a:t>
            </a:r>
          </a:p>
          <a:p>
            <a:pPr marL="0" indent="197167">
              <a:defRPr/>
            </a:pPr>
            <a:r>
              <a:rPr lang="ru-RU" altLang="en-US" dirty="0">
                <a:latin typeface="Times New Roman"/>
              </a:rPr>
              <a:t>Именем поэта названа станция метро г</a:t>
            </a:r>
            <a:r>
              <a:rPr lang="en-US" altLang="ru-RU" dirty="0">
                <a:latin typeface="Times New Roman"/>
              </a:rPr>
              <a:t>.</a:t>
            </a:r>
            <a:r>
              <a:rPr lang="ru-RU" altLang="en-US" dirty="0">
                <a:latin typeface="Times New Roman"/>
              </a:rPr>
              <a:t> Казани</a:t>
            </a:r>
            <a:r>
              <a:rPr lang="en-US" altLang="ru-RU" dirty="0">
                <a:latin typeface="Times New Roman"/>
              </a:rPr>
              <a:t>.</a:t>
            </a:r>
          </a:p>
          <a:p>
            <a:pPr marL="0" indent="197167">
              <a:defRPr/>
            </a:pPr>
            <a:r>
              <a:rPr lang="ru-RU" altLang="en-US" dirty="0">
                <a:latin typeface="Times New Roman"/>
              </a:rPr>
              <a:t>Созданы </a:t>
            </a:r>
            <a:r>
              <a:rPr lang="en-US" altLang="ru-RU" dirty="0">
                <a:latin typeface="Times New Roman"/>
              </a:rPr>
              <a:t>3</a:t>
            </a:r>
            <a:r>
              <a:rPr lang="ru-RU" altLang="en-US" dirty="0">
                <a:latin typeface="Times New Roman"/>
              </a:rPr>
              <a:t> музеи Г</a:t>
            </a:r>
            <a:r>
              <a:rPr lang="en-US" altLang="ru-RU" dirty="0">
                <a:latin typeface="Times New Roman"/>
              </a:rPr>
              <a:t>.</a:t>
            </a:r>
            <a:r>
              <a:rPr lang="ru-RU" altLang="en-US" dirty="0">
                <a:latin typeface="Times New Roman"/>
              </a:rPr>
              <a:t> Тукая</a:t>
            </a:r>
            <a:r>
              <a:rPr lang="en-US" altLang="ru-RU" dirty="0">
                <a:latin typeface="Times New Roman"/>
              </a:rPr>
              <a:t>.</a:t>
            </a:r>
          </a:p>
          <a:p>
            <a:pPr marL="0" indent="197167">
              <a:defRPr/>
            </a:pPr>
            <a:r>
              <a:rPr lang="ru-RU" altLang="en-US" dirty="0">
                <a:latin typeface="Times New Roman"/>
              </a:rPr>
              <a:t>Имя поэта присвоено Татарской государственной филармонии в Казани, типографии в Уральске, колхозу в </a:t>
            </a:r>
            <a:r>
              <a:rPr lang="ru-RU" altLang="en-US" dirty="0" err="1">
                <a:latin typeface="Times New Roman"/>
              </a:rPr>
              <a:t>Черемшанском</a:t>
            </a:r>
            <a:r>
              <a:rPr lang="ru-RU" altLang="en-US" dirty="0">
                <a:latin typeface="Times New Roman"/>
              </a:rPr>
              <a:t> районе Татарстана. Государственная премия в области искусства Татарстана также названа в честь Тукая</a:t>
            </a:r>
            <a:r>
              <a:rPr lang="en-US" altLang="ru-RU" dirty="0">
                <a:latin typeface="Times New Roman"/>
              </a:rPr>
              <a:t>.</a:t>
            </a:r>
            <a:endParaRPr lang="ru-RU" altLang="en-US" dirty="0">
              <a:latin typeface="Times New Roman"/>
            </a:endParaRPr>
          </a:p>
          <a:p>
            <a:pPr marL="0" indent="197167">
              <a:defRPr/>
            </a:pPr>
            <a:r>
              <a:rPr lang="ru-RU" altLang="en-US" dirty="0">
                <a:latin typeface="Times New Roman"/>
              </a:rPr>
              <a:t>В Казани в честь Тукая проводятся ежегодные праздники: в день рождения поэта — у памятника на Театральной улице и в день Республики (30 августа) — у памятника в сквере Тукая. </a:t>
            </a:r>
          </a:p>
          <a:p>
            <a:pPr marL="0" indent="197167">
              <a:defRPr/>
            </a:pPr>
            <a:r>
              <a:rPr lang="ru-RU" altLang="en-US" dirty="0">
                <a:latin typeface="Times New Roman"/>
              </a:rPr>
              <a:t>Существует круизный теплоход проекта 305м, курсирующий по рекам Волго-Камского бассейна и называющийся «Поэт </a:t>
            </a:r>
            <a:r>
              <a:rPr lang="ru-RU" altLang="en-US" dirty="0" err="1">
                <a:latin typeface="Times New Roman"/>
              </a:rPr>
              <a:t>Габдулла</a:t>
            </a:r>
            <a:r>
              <a:rPr lang="ru-RU" altLang="en-US" dirty="0">
                <a:latin typeface="Times New Roman"/>
              </a:rPr>
              <a:t> Тукай».</a:t>
            </a:r>
            <a:endParaRPr lang="en-US" altLang="ru-RU" dirty="0"/>
          </a:p>
          <a:p>
            <a:pPr>
              <a:defRPr/>
            </a:pPr>
            <a:endParaRPr lang="ru-RU" altLang="en-US" dirty="0"/>
          </a:p>
          <a:p>
            <a:pPr>
              <a:defRPr/>
            </a:pPr>
            <a:endParaRPr lang="ru-RU" altLang="en-US" dirty="0"/>
          </a:p>
          <a:p>
            <a:pPr>
              <a:defRPr/>
            </a:pPr>
            <a:endParaRPr lang="en-US" altLang="ru-RU" dirty="0"/>
          </a:p>
          <a:p>
            <a:pPr>
              <a:defRPr/>
            </a:pPr>
            <a:endParaRPr lang="en-US" altLang="ru-RU" dirty="0"/>
          </a:p>
          <a:p>
            <a:pPr>
              <a:defRPr/>
            </a:pPr>
            <a:endParaRPr lang="en-US" alt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6816849" y="1487455"/>
            <a:ext cx="2554842" cy="38830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9534943" y="1330396"/>
            <a:ext cx="2820309" cy="49436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6687333" y="2321132"/>
            <a:ext cx="2813875" cy="39162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7606799" y="1173338"/>
            <a:ext cx="2606153" cy="52578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9173684" y="3021420"/>
            <a:ext cx="3018316" cy="34097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name="Thinkfree Office">
  <a:themeElements>
    <a:clrScheme name="Thinkfree Office">
      <a:dk1>
        <a:sysClr val="windowText" lastClr="000000"/>
      </a:dk1>
      <a:lt1>
        <a:sysClr val="window" lastClr="ffffff"/>
      </a:lt1>
      <a:dk2>
        <a:srgbClr val="1c3d62"/>
      </a:dk2>
      <a:lt2>
        <a:srgbClr val="e3dcc1"/>
      </a:lt2>
      <a:accent1>
        <a:srgbClr val="315f97"/>
      </a:accent1>
      <a:accent2>
        <a:srgbClr val="c75252"/>
      </a:accent2>
      <a:accent3>
        <a:srgbClr val="e9ae2b"/>
      </a:accent3>
      <a:accent4>
        <a:srgbClr val="699b37"/>
      </a:accent4>
      <a:accent5>
        <a:srgbClr val="358791"/>
      </a:accent5>
      <a:accent6>
        <a:srgbClr val="ca56a7"/>
      </a:accent6>
      <a:hlink>
        <a:srgbClr val="0000ff"/>
      </a:hlink>
      <a:folHlink>
        <a:srgbClr val="800080"/>
      </a:folHlink>
    </a:clrScheme>
    <a:fontScheme name="Thinkfree Office">
      <a:majorFont>
        <a:latin typeface="HCR Dotum"/>
        <a:ea typeface=""/>
        <a:cs typeface="Times New Roman"/>
        <a:font script="Jpan" typeface="MS PGothic"/>
        <a:font script="Hang" typeface="HCR Dotum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HCR Dotum"/>
        <a:ea typeface=""/>
        <a:cs typeface="Times New Roman"/>
        <a:font script="Jpan" typeface="MS PGothic"/>
        <a:font script="Hang" typeface="HCR Dotum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inkfre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3231</ep:Words>
  <ep:PresentationFormat>Произвольный</ep:PresentationFormat>
  <ep:Paragraphs>295</ep:Paragraphs>
  <ep:Slides>23</ep:Slides>
  <ep:Notes>0</ep:Notes>
  <ep:TotalTime>0</ep:TotalTime>
  <ep:HiddenSlides>0</ep:HiddenSlides>
  <ep:MMClips>0</ep:MMClips>
  <ep:HeadingPairs>
    <vt:vector size="4" baseType="variant">
      <vt:variant>
        <vt:lpstr>Тема</vt:lpstr>
      </vt:variant>
      <vt:variant>
        <vt:i4>1</vt:i4>
      </vt:variant>
      <vt:variant>
        <vt:lpstr>Заголовок слайда</vt:lpstr>
      </vt:variant>
      <vt:variant>
        <vt:i4>23</vt:i4>
      </vt:variant>
    </vt:vector>
  </ep:HeadingPairs>
  <ep:TitlesOfParts>
    <vt:vector size="24" baseType="lpstr">
      <vt:lpstr>Thinkfree Office</vt:lpstr>
      <vt:lpstr>Путь Тукая Тукай юлы  ко дню рождения выдающегося татарского народного поэта, литературного критика, публициста и переводчика  14(26) апреля 1886 — 2(15) апреля 1913</vt:lpstr>
      <vt:lpstr>Творил добро и в мыслях и в стихах. Тукай - он вечен как и само небо. (А.С. Малыгин)</vt:lpstr>
      <vt:lpstr>Путешествие Г. Тукая по России (краткая биография)</vt:lpstr>
      <vt:lpstr>Детские годы поэта</vt:lpstr>
      <vt:lpstr>Революционные стихи Тукая</vt:lpstr>
      <vt:lpstr>Тукай в Казани</vt:lpstr>
      <vt:lpstr>Тукай в Казани</vt:lpstr>
      <vt:lpstr>Последние путешествия</vt:lpstr>
      <vt:lpstr>Память о поэте</vt:lpstr>
      <vt:lpstr>Интересные факты о жизни и творчестве Габдуллы Тукая</vt:lpstr>
      <vt:lpstr>Электронные источники</vt:lpstr>
      <vt:lpstr xml:space="preserve">Мультфильмы по стихам Г. Тукая на русском, татарском и английском языках </vt:lpstr>
      <vt:lpstr>Онлайн викторины, кроссворды, тесты по биографии и творчеству Г. Тукая</vt:lpstr>
      <vt:lpstr>Детские книги Г. Тукая</vt:lpstr>
      <vt:lpstr>Комиксы по сказкам Г. Тукая (https://mardesign.ru/portfolio/комиксы/)</vt:lpstr>
      <vt:lpstr>Путь Тукая - Тукай юлы  (новый культурно-паломнический, экологический,  пешеходный, велосипедный туристический маршрут)</vt:lpstr>
      <vt:lpstr>Презентация PowerPoint</vt:lpstr>
      <vt:lpstr>Требования к участнику маршрута  “Путь Тукая - Тукай юлы”</vt:lpstr>
      <vt:lpstr>Туган авыл (Родная деревня) (1909 г.)</vt:lpstr>
      <vt:lpstr xml:space="preserve">Ана догасы (Молитва матери) (1909 г.) </vt:lpstr>
      <vt:lpstr xml:space="preserve">Китмибез (Не уйдем!) (1907 г.) </vt:lpstr>
      <vt:lpstr>Мәхәббәт(Любовь) (1908 г.)</vt:lpstr>
      <vt:lpstr>Презентация PowerPoint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2020-04-11T15:03:41.000</dcterms:created>
  <dc:creator>user</dc:creator>
  <cp:lastModifiedBy>user</cp:lastModifiedBy>
  <dcterms:modified xsi:type="dcterms:W3CDTF">2020-04-13T08:31:20.691</dcterms:modified>
  <cp:revision>45</cp:revision>
  <dc:title>Путь Тукая Тукай юлы</dc:title>
  <cp:version>0906.0100.01</cp:version>
</cp:coreProperties>
</file>